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62222B-2081-4DD2-A884-6C9CA8A30AB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AF4314-5126-453E-98AF-9AF2383CC071}" type="datetimeFigureOut">
              <a:rPr lang="en-US" smtClean="0"/>
              <a:t>9/26/2016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iiroc.ca/DisplayDocument.aspx?DocumentID=0853AF0C6B324B319BD7E0093A54F66D&amp;Language=en" TargetMode="External"/><Relationship Id="rId2" Type="http://schemas.openxmlformats.org/officeDocument/2006/relationships/hyperlink" Target="http://docs.iiroc.ca/DisplayDocument.aspx?DocumentID=87C0E6D580544E889B569A079B8C35AA&amp;Language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iac.ca/wp-content/uploads/Canadas-Investment-Industry-Protecting-Senior-Investors_March-18-201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ic.ca/wp-content/uploads/2016/06/Advisor-Insights-Meeting-the-Needs-of-Investors-with-Cognitive-Decline.pdf/14211/" TargetMode="External"/><Relationship Id="rId2" Type="http://schemas.openxmlformats.org/officeDocument/2006/relationships/hyperlink" Target="http://www.canlii.org/en/on/laws/stat/so-1992-c-30/latest/so-1992-c-3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0104.nccdn.net/1_5/38a/113/2d5/SeniorAbusePocketGuide_Redesign_2015-Final-EN-nobleeds.pdf" TargetMode="External"/><Relationship Id="rId2" Type="http://schemas.openxmlformats.org/officeDocument/2006/relationships/hyperlink" Target="http://www.bcli.org/wordpress/wp-content/uploads/2015/10/undue-influence_guide_too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nlii.org/en/on/laws/stat/so-2010-c-11/latest/so-2010-c-11.html" TargetMode="External"/><Relationship Id="rId4" Type="http://schemas.openxmlformats.org/officeDocument/2006/relationships/hyperlink" Target="http://www.canlii.org/en/on/laws/stat/so-2007-c-8/latest/so-2007-c-8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iors.gc.ca/eng/working/fptf/pdf/brochure_attorney.pdf" TargetMode="External"/><Relationship Id="rId2" Type="http://schemas.openxmlformats.org/officeDocument/2006/relationships/hyperlink" Target="http://www.cba.ca/?tag=Your+Money+Senio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cs typeface="Vijaya" panose="020B0604020202020204" pitchFamily="34" charset="0"/>
              </a:rPr>
              <a:t>Senior’s Issues</a:t>
            </a:r>
            <a:r>
              <a:rPr lang="en-US" sz="3200" dirty="0" smtClean="0">
                <a:cs typeface="Vijaya" panose="020B0604020202020204" pitchFamily="34" charset="0"/>
              </a:rPr>
              <a:t/>
            </a:r>
            <a:br>
              <a:rPr lang="en-US" sz="3200" dirty="0" smtClean="0">
                <a:cs typeface="Vijaya" panose="020B0604020202020204" pitchFamily="34" charset="0"/>
              </a:rPr>
            </a:br>
            <a:r>
              <a:rPr lang="en-US" sz="2200" dirty="0" smtClean="0">
                <a:latin typeface="+mn-lt"/>
                <a:cs typeface="Vijaya" panose="020B0604020202020204" pitchFamily="34" charset="0"/>
              </a:rPr>
              <a:t>A breakfast seminar presented by the</a:t>
            </a:r>
            <a:br>
              <a:rPr lang="en-US" sz="2200" dirty="0" smtClean="0">
                <a:latin typeface="+mn-lt"/>
                <a:cs typeface="Vijaya" panose="020B0604020202020204" pitchFamily="34" charset="0"/>
              </a:rPr>
            </a:br>
            <a:r>
              <a:rPr lang="en-US" sz="2200" dirty="0" smtClean="0">
                <a:latin typeface="+mn-lt"/>
                <a:cs typeface="Vijaya" panose="020B0604020202020204" pitchFamily="34" charset="0"/>
              </a:rPr>
              <a:t>CLS Education </a:t>
            </a:r>
            <a:r>
              <a:rPr lang="en-US" sz="2200" dirty="0" smtClean="0">
                <a:latin typeface="+mn-lt"/>
                <a:cs typeface="Vijaya" panose="020B0604020202020204" pitchFamily="34" charset="0"/>
              </a:rPr>
              <a:t>Sub-committee</a:t>
            </a:r>
            <a:endParaRPr lang="en-US" sz="2200" dirty="0">
              <a:latin typeface="+mn-lt"/>
              <a:cs typeface="Vijay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/>
              <a:t>David A. </a:t>
            </a:r>
            <a:r>
              <a:rPr lang="en-US" sz="2000" b="1" dirty="0" err="1" smtClean="0"/>
              <a:t>Hausman</a:t>
            </a:r>
            <a:r>
              <a:rPr lang="en-US" sz="2000" dirty="0" smtClean="0"/>
              <a:t>, Partner</a:t>
            </a:r>
            <a:r>
              <a:rPr lang="en-US" sz="2000" dirty="0"/>
              <a:t>, </a:t>
            </a:r>
            <a:r>
              <a:rPr lang="en-US" sz="2000" dirty="0" err="1"/>
              <a:t>Fasken</a:t>
            </a:r>
            <a:r>
              <a:rPr lang="en-US" sz="2000" dirty="0"/>
              <a:t> Martineau </a:t>
            </a:r>
            <a:r>
              <a:rPr lang="en-US" sz="2000" dirty="0" err="1"/>
              <a:t>DuMoulin</a:t>
            </a:r>
            <a:r>
              <a:rPr lang="en-US" sz="2000" dirty="0"/>
              <a:t> LLP </a:t>
            </a:r>
          </a:p>
          <a:p>
            <a:r>
              <a:rPr lang="en-US" sz="2000" b="1" dirty="0"/>
              <a:t>Carol </a:t>
            </a:r>
            <a:r>
              <a:rPr lang="en-US" sz="2000" b="1" dirty="0" err="1" smtClean="0"/>
              <a:t>Inwood</a:t>
            </a:r>
            <a:r>
              <a:rPr lang="en-US" sz="2000" dirty="0" smtClean="0"/>
              <a:t>, Senior Counsel</a:t>
            </a:r>
            <a:r>
              <a:rPr lang="en-US" sz="2000" dirty="0"/>
              <a:t>, BMO Wealth Management </a:t>
            </a:r>
            <a:endParaRPr lang="en-US" sz="2000" dirty="0" smtClean="0"/>
          </a:p>
          <a:p>
            <a:r>
              <a:rPr lang="en-US" sz="2000" b="1" dirty="0" smtClean="0"/>
              <a:t>Terry Moore</a:t>
            </a:r>
            <a:r>
              <a:rPr lang="en-US" sz="2000" dirty="0" smtClean="0"/>
              <a:t>, Senior Counsel, CIBC </a:t>
            </a:r>
          </a:p>
          <a:p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3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IIROC/IIAC Guidance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hlinkClick r:id="rId2"/>
              </a:rPr>
              <a:t>IIROC </a:t>
            </a:r>
            <a:r>
              <a:rPr lang="en-CA" dirty="0">
                <a:hlinkClick r:id="rId2"/>
              </a:rPr>
              <a:t>Rules Notice – 16-0114</a:t>
            </a:r>
            <a:r>
              <a:rPr lang="en-CA" dirty="0"/>
              <a:t> - Guidance on compliance and supervisory issues when dealing with senior clients (May 31st, </a:t>
            </a:r>
            <a:r>
              <a:rPr lang="en-CA" dirty="0" smtClean="0"/>
              <a:t>2016)</a:t>
            </a:r>
            <a:endParaRPr lang="en-CA" dirty="0"/>
          </a:p>
          <a:p>
            <a:r>
              <a:rPr lang="en-CA" dirty="0" smtClean="0">
                <a:hlinkClick r:id="rId3"/>
              </a:rPr>
              <a:t>IIROC Webcast - 16-0129</a:t>
            </a:r>
            <a:r>
              <a:rPr lang="en-CA" dirty="0" smtClean="0"/>
              <a:t> - Dealing with Senior Clients (</a:t>
            </a:r>
            <a:r>
              <a:rPr lang="en-CA" dirty="0"/>
              <a:t>June </a:t>
            </a:r>
            <a:r>
              <a:rPr lang="en-CA" dirty="0" smtClean="0"/>
              <a:t>13th</a:t>
            </a:r>
            <a:r>
              <a:rPr lang="en-CA" dirty="0"/>
              <a:t>, </a:t>
            </a:r>
            <a:r>
              <a:rPr lang="en-CA" dirty="0" smtClean="0"/>
              <a:t>2016)</a:t>
            </a:r>
          </a:p>
          <a:p>
            <a:r>
              <a:rPr lang="en-CA" dirty="0" smtClean="0">
                <a:hlinkClick r:id="rId4"/>
              </a:rPr>
              <a:t>IIAC Guidance Report</a:t>
            </a:r>
            <a:r>
              <a:rPr lang="en-CA" dirty="0" smtClean="0"/>
              <a:t> – Protecting Senior Investors </a:t>
            </a:r>
            <a:r>
              <a:rPr lang="en-CA" dirty="0"/>
              <a:t>- Compliance, Supervisory and Other </a:t>
            </a:r>
            <a:r>
              <a:rPr lang="en-CA" dirty="0" smtClean="0"/>
              <a:t>Practices When </a:t>
            </a:r>
            <a:r>
              <a:rPr lang="en-CA" dirty="0"/>
              <a:t>Serving Senior </a:t>
            </a:r>
            <a:r>
              <a:rPr lang="en-CA" dirty="0" smtClean="0"/>
              <a:t>Investors (March 18, 2014)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943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Capacity Resources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Substitute Decisions Act, </a:t>
            </a:r>
            <a:r>
              <a:rPr lang="en-CA" dirty="0" smtClean="0">
                <a:hlinkClick r:id="rId2"/>
              </a:rPr>
              <a:t>1992</a:t>
            </a:r>
            <a:r>
              <a:rPr lang="en-CA" dirty="0" smtClean="0"/>
              <a:t> (Ontario)</a:t>
            </a:r>
            <a:endParaRPr lang="en-CA" dirty="0"/>
          </a:p>
          <a:p>
            <a:pPr lvl="1"/>
            <a:r>
              <a:rPr lang="en-CA" dirty="0" smtClean="0"/>
              <a:t>Capacity </a:t>
            </a:r>
            <a:r>
              <a:rPr lang="en-CA" dirty="0"/>
              <a:t>to manage property – s. </a:t>
            </a:r>
            <a:r>
              <a:rPr lang="en-CA" dirty="0" smtClean="0"/>
              <a:t>6</a:t>
            </a:r>
          </a:p>
          <a:p>
            <a:pPr lvl="1"/>
            <a:r>
              <a:rPr lang="en-CA" dirty="0" smtClean="0"/>
              <a:t>Capacity </a:t>
            </a:r>
            <a:r>
              <a:rPr lang="en-CA" dirty="0"/>
              <a:t>to make personal care decisions – s. </a:t>
            </a:r>
            <a:r>
              <a:rPr lang="en-CA" dirty="0" smtClean="0"/>
              <a:t>45</a:t>
            </a:r>
          </a:p>
          <a:p>
            <a:pPr lvl="1"/>
            <a:r>
              <a:rPr lang="en-CA" dirty="0" smtClean="0"/>
              <a:t>Capacity </a:t>
            </a:r>
            <a:r>
              <a:rPr lang="en-CA" dirty="0"/>
              <a:t>to grant/revoke POA for property – s. </a:t>
            </a:r>
            <a:r>
              <a:rPr lang="en-CA" dirty="0" smtClean="0"/>
              <a:t>8</a:t>
            </a:r>
          </a:p>
          <a:p>
            <a:r>
              <a:rPr lang="en-CA" dirty="0" smtClean="0">
                <a:hlinkClick r:id="rId3"/>
              </a:rPr>
              <a:t>Meeting the Needs of Investors with Cognitive Decline</a:t>
            </a:r>
            <a:r>
              <a:rPr lang="en-CA" dirty="0" smtClean="0"/>
              <a:t>, </a:t>
            </a:r>
            <a:r>
              <a:rPr lang="en-CA" i="1" dirty="0" smtClean="0"/>
              <a:t>Advisor Insights (</a:t>
            </a:r>
            <a:r>
              <a:rPr lang="en-CA" dirty="0" smtClean="0"/>
              <a:t>June 2016: The Investment Fund Institute of Canada)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703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Financial Abuse/Undue Influence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hlinkClick r:id="rId2"/>
              </a:rPr>
              <a:t>Undue Influence - Recognition/Prevention: A Reference Aid</a:t>
            </a:r>
            <a:r>
              <a:rPr lang="en-CA" dirty="0" smtClean="0"/>
              <a:t> (2011: British Columbia Law Institute)</a:t>
            </a:r>
          </a:p>
          <a:p>
            <a:r>
              <a:rPr lang="en-CA" dirty="0" smtClean="0">
                <a:hlinkClick r:id="rId3"/>
              </a:rPr>
              <a:t>Recognizing Financial Abuse</a:t>
            </a:r>
            <a:r>
              <a:rPr lang="en-CA" dirty="0" smtClean="0"/>
              <a:t> – Pocket Guide (2015: New Brunswick Financial and Consumer Services Commission)</a:t>
            </a:r>
          </a:p>
          <a:p>
            <a:r>
              <a:rPr lang="en-CA" dirty="0">
                <a:hlinkClick r:id="rId4"/>
              </a:rPr>
              <a:t>Long-Term Care Homes Act, </a:t>
            </a:r>
            <a:r>
              <a:rPr lang="en-CA" dirty="0" smtClean="0">
                <a:hlinkClick r:id="rId4"/>
              </a:rPr>
              <a:t>2007</a:t>
            </a:r>
            <a:r>
              <a:rPr lang="en-CA" dirty="0" smtClean="0"/>
              <a:t> (Ontario) – s.24</a:t>
            </a:r>
          </a:p>
          <a:p>
            <a:r>
              <a:rPr lang="en-CA" dirty="0" smtClean="0">
                <a:hlinkClick r:id="rId5"/>
              </a:rPr>
              <a:t>Retirement Homes Act, 2010</a:t>
            </a:r>
            <a:r>
              <a:rPr lang="en-CA" dirty="0" smtClean="0"/>
              <a:t> (Ontario) – ss.75, 98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135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Resources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Canadian Bankers Association: </a:t>
            </a:r>
            <a:r>
              <a:rPr lang="en-CA" dirty="0" smtClean="0">
                <a:hlinkClick r:id="rId2"/>
              </a:rPr>
              <a:t>Your Money – Seniors</a:t>
            </a:r>
            <a:r>
              <a:rPr lang="en-CA" dirty="0" smtClean="0"/>
              <a:t> website</a:t>
            </a:r>
          </a:p>
          <a:p>
            <a:r>
              <a:rPr lang="en-CA" dirty="0" smtClean="0">
                <a:hlinkClick r:id="rId3"/>
              </a:rPr>
              <a:t>What every older Canadian should know about Powers of Attorney and Joint Bank Accounts</a:t>
            </a:r>
            <a:r>
              <a:rPr lang="en-CA" dirty="0" smtClean="0"/>
              <a:t> (2013: Forum of Federal, </a:t>
            </a:r>
            <a:r>
              <a:rPr lang="en-CA" dirty="0" smtClean="0"/>
              <a:t>Provincial </a:t>
            </a:r>
            <a:r>
              <a:rPr lang="en-CA" dirty="0" smtClean="0"/>
              <a:t>and Territorial Ministers Responsible for Seniors)</a:t>
            </a:r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049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350</TotalTime>
  <Words>252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Senior’s Issues A breakfast seminar presented by the CLS Education Sub-committee</vt:lpstr>
      <vt:lpstr>IIROC/IIAC Guidance</vt:lpstr>
      <vt:lpstr>Capacity Resources</vt:lpstr>
      <vt:lpstr>Financial Abuse/Undue Influence</vt:lpstr>
      <vt:lpstr>Other Resources</vt:lpstr>
    </vt:vector>
  </TitlesOfParts>
  <Company>CIBC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Terry</dc:creator>
  <cp:lastModifiedBy>Carson, Denise1</cp:lastModifiedBy>
  <cp:revision>13</cp:revision>
  <dcterms:created xsi:type="dcterms:W3CDTF">2016-09-19T13:45:05Z</dcterms:created>
  <dcterms:modified xsi:type="dcterms:W3CDTF">2016-09-26T13:50:58Z</dcterms:modified>
</cp:coreProperties>
</file>