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860-A600-4B81-83F3-935A7B8FC83E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BF8C-F39B-45D1-B699-10A99EB846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1990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860-A600-4B81-83F3-935A7B8FC83E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BF8C-F39B-45D1-B699-10A99EB846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621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860-A600-4B81-83F3-935A7B8FC83E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BF8C-F39B-45D1-B699-10A99EB84673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3118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860-A600-4B81-83F3-935A7B8FC83E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BF8C-F39B-45D1-B699-10A99EB846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3882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860-A600-4B81-83F3-935A7B8FC83E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BF8C-F39B-45D1-B699-10A99EB84673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3207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860-A600-4B81-83F3-935A7B8FC83E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BF8C-F39B-45D1-B699-10A99EB846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758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860-A600-4B81-83F3-935A7B8FC83E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BF8C-F39B-45D1-B699-10A99EB846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7081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860-A600-4B81-83F3-935A7B8FC83E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BF8C-F39B-45D1-B699-10A99EB846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284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860-A600-4B81-83F3-935A7B8FC83E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BF8C-F39B-45D1-B699-10A99EB846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965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860-A600-4B81-83F3-935A7B8FC83E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BF8C-F39B-45D1-B699-10A99EB846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907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860-A600-4B81-83F3-935A7B8FC83E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BF8C-F39B-45D1-B699-10A99EB846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531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860-A600-4B81-83F3-935A7B8FC83E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BF8C-F39B-45D1-B699-10A99EB846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089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860-A600-4B81-83F3-935A7B8FC83E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BF8C-F39B-45D1-B699-10A99EB846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340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860-A600-4B81-83F3-935A7B8FC83E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BF8C-F39B-45D1-B699-10A99EB846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062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860-A600-4B81-83F3-935A7B8FC83E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BF8C-F39B-45D1-B699-10A99EB846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060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BF8C-F39B-45D1-B699-10A99EB84673}" type="slidenum">
              <a:rPr lang="en-CA" smtClean="0"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860-A600-4B81-83F3-935A7B8FC83E}" type="datetimeFigureOut">
              <a:rPr lang="en-CA" smtClean="0"/>
              <a:t>2023-11-24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686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55860-A600-4B81-83F3-935A7B8FC83E}" type="datetimeFigureOut">
              <a:rPr lang="en-CA" smtClean="0"/>
              <a:t>2023-11-24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0C4BF8C-F39B-45D1-B699-10A99EB846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499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688" y="2542803"/>
            <a:ext cx="8691292" cy="1646302"/>
          </a:xfrm>
        </p:spPr>
        <p:txBody>
          <a:bodyPr/>
          <a:lstStyle/>
          <a:p>
            <a:pPr algn="l"/>
            <a:r>
              <a:rPr lang="en-CA" sz="4800" b="1" dirty="0"/>
              <a:t>CCLS ESC Annual </a:t>
            </a:r>
            <a:br>
              <a:rPr lang="en-CA" sz="4800" b="1" dirty="0"/>
            </a:br>
            <a:r>
              <a:rPr lang="en-CA" sz="4800" b="1" dirty="0"/>
              <a:t>Compliance Conference </a:t>
            </a:r>
            <a:r>
              <a:rPr lang="en-CA" sz="4800" b="1" dirty="0">
                <a:solidFill>
                  <a:schemeClr val="bg2">
                    <a:lumMod val="75000"/>
                  </a:schemeClr>
                </a:solidFill>
              </a:rPr>
              <a:t>2023</a:t>
            </a:r>
            <a:endParaRPr lang="en-CA" sz="48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566160" cy="1578464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932688" y="4251920"/>
            <a:ext cx="8613648" cy="9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>
            <a:extLst>
              <a:ext uri="{FF2B5EF4-FFF2-40B4-BE49-F238E27FC236}">
                <a16:creationId xmlns:a16="http://schemas.microsoft.com/office/drawing/2014/main" id="{A1F041AF-3BC6-D04C-B2E7-65B4CA5FB179}"/>
              </a:ext>
            </a:extLst>
          </p:cNvPr>
          <p:cNvSpPr txBox="1">
            <a:spLocks/>
          </p:cNvSpPr>
          <p:nvPr/>
        </p:nvSpPr>
        <p:spPr>
          <a:xfrm>
            <a:off x="617514" y="418910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200" b="1"/>
              <a:t>THE CHALLENGES OF RECRUITING, TRAINING AND MONITORING COMPLIANCE STAFF IN THE WORK FROM ANYWHERE ENVIRONMENT</a:t>
            </a:r>
            <a:endParaRPr lang="en-CA" sz="4200" b="1" dirty="0"/>
          </a:p>
        </p:txBody>
      </p:sp>
    </p:spTree>
    <p:extLst>
      <p:ext uri="{BB962C8B-B14F-4D97-AF65-F5344CB8AC3E}">
        <p14:creationId xmlns:p14="http://schemas.microsoft.com/office/powerpoint/2010/main" val="67267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64021"/>
            <a:ext cx="8596668" cy="51958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i="1" dirty="0"/>
              <a:t>Speakers</a:t>
            </a:r>
          </a:p>
          <a:p>
            <a:pPr marL="0" indent="0">
              <a:buNone/>
            </a:pPr>
            <a:r>
              <a:rPr lang="en-CA" sz="3200" dirty="0"/>
              <a:t>Leo Purcell</a:t>
            </a:r>
          </a:p>
          <a:p>
            <a:pPr marL="0" indent="0">
              <a:buNone/>
            </a:pPr>
            <a:r>
              <a:rPr lang="en-CA" sz="3200" dirty="0"/>
              <a:t>	President &amp; CEO, </a:t>
            </a:r>
            <a:r>
              <a:rPr lang="en-CA" sz="3200" dirty="0" err="1"/>
              <a:t>Comarm</a:t>
            </a:r>
            <a:r>
              <a:rPr lang="en-CA" sz="3200" dirty="0"/>
              <a:t> Solutions</a:t>
            </a:r>
          </a:p>
          <a:p>
            <a:pPr marL="0" indent="0">
              <a:buNone/>
            </a:pPr>
            <a:r>
              <a:rPr lang="en-CA" sz="3200" dirty="0"/>
              <a:t>Wayne Bolton</a:t>
            </a:r>
          </a:p>
          <a:p>
            <a:pPr marL="0" indent="0">
              <a:buNone/>
            </a:pPr>
            <a:r>
              <a:rPr lang="en-CA" sz="3200" dirty="0"/>
              <a:t>	Principal, Edward Jones</a:t>
            </a:r>
          </a:p>
          <a:p>
            <a:pPr marL="0" indent="0">
              <a:buNone/>
            </a:pPr>
            <a:r>
              <a:rPr lang="en-CA" sz="3200" dirty="0"/>
              <a:t>Jeff </a:t>
            </a:r>
            <a:r>
              <a:rPr lang="en-CA" sz="3200" dirty="0" err="1"/>
              <a:t>Freeborough</a:t>
            </a:r>
            <a:endParaRPr lang="en-CA" sz="3200" dirty="0"/>
          </a:p>
          <a:p>
            <a:pPr marL="0" indent="0">
              <a:buNone/>
            </a:pPr>
            <a:r>
              <a:rPr lang="en-CA" sz="3200" dirty="0"/>
              <a:t>	Partner, Caldwell Partners</a:t>
            </a:r>
          </a:p>
          <a:p>
            <a:pPr marL="0" indent="0">
              <a:buNone/>
            </a:pPr>
            <a:r>
              <a:rPr lang="en-CA" sz="3200" dirty="0"/>
              <a:t>Moderator: </a:t>
            </a:r>
          </a:p>
          <a:p>
            <a:pPr marL="0" indent="0">
              <a:buNone/>
            </a:pPr>
            <a:r>
              <a:rPr lang="en-CA" sz="3200" dirty="0"/>
              <a:t>	Neal Weston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677334" y="1058395"/>
            <a:ext cx="85966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99413"/>
            <a:ext cx="2617549" cy="115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86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64021"/>
            <a:ext cx="8596668" cy="13574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/>
              <a:t>Evolution of Remote Work and Current Trends</a:t>
            </a:r>
            <a:endParaRPr lang="en-US" sz="3800" b="1" i="1" dirty="0"/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600421" y="1921520"/>
            <a:ext cx="85966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99413"/>
            <a:ext cx="2617549" cy="1158587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07594C9-3B1C-0741-E99E-6CDFDDDA099F}"/>
              </a:ext>
            </a:extLst>
          </p:cNvPr>
          <p:cNvSpPr txBox="1">
            <a:spLocks/>
          </p:cNvSpPr>
          <p:nvPr/>
        </p:nvSpPr>
        <p:spPr>
          <a:xfrm>
            <a:off x="754247" y="2162155"/>
            <a:ext cx="8596668" cy="3443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i="1" dirty="0"/>
              <a:t>COVID / Pandemic Response </a:t>
            </a:r>
          </a:p>
          <a:p>
            <a:r>
              <a:rPr lang="en-US" sz="3000" b="1" i="1" dirty="0"/>
              <a:t>Fully Remote and Hybrid work environments</a:t>
            </a:r>
          </a:p>
          <a:p>
            <a:r>
              <a:rPr lang="en-US" sz="3000" b="1" i="1" dirty="0"/>
              <a:t>Recruitment strategy and Hiring from “anywhere”</a:t>
            </a:r>
          </a:p>
          <a:p>
            <a:r>
              <a:rPr lang="en-US" sz="3000" b="1" i="1" dirty="0"/>
              <a:t>Dispersed teams</a:t>
            </a:r>
          </a:p>
          <a:p>
            <a:endParaRPr lang="en-US" sz="3200" b="1" i="1" dirty="0"/>
          </a:p>
          <a:p>
            <a:pPr marL="0" indent="0">
              <a:buFont typeface="Wingdings 3" charset="2"/>
              <a:buNone/>
            </a:pPr>
            <a:endParaRPr lang="en-US" sz="3800" b="1" i="1" dirty="0"/>
          </a:p>
        </p:txBody>
      </p:sp>
    </p:spTree>
    <p:extLst>
      <p:ext uri="{BB962C8B-B14F-4D97-AF65-F5344CB8AC3E}">
        <p14:creationId xmlns:p14="http://schemas.microsoft.com/office/powerpoint/2010/main" val="72836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64021"/>
            <a:ext cx="8596668" cy="7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/>
              <a:t>Supervision: Who and How</a:t>
            </a:r>
            <a:endParaRPr lang="en-US" sz="3800" b="1" i="1" dirty="0"/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771336" y="1280585"/>
            <a:ext cx="85966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99413"/>
            <a:ext cx="2617549" cy="1158587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1F1528F-4F74-9A2A-0057-2CF035F4DB71}"/>
              </a:ext>
            </a:extLst>
          </p:cNvPr>
          <p:cNvSpPr txBox="1">
            <a:spLocks/>
          </p:cNvSpPr>
          <p:nvPr/>
        </p:nvSpPr>
        <p:spPr>
          <a:xfrm>
            <a:off x="677334" y="1411130"/>
            <a:ext cx="8596668" cy="2922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i="1" dirty="0"/>
              <a:t>Head Office vs. Field supervision and the division of functions</a:t>
            </a:r>
          </a:p>
          <a:p>
            <a:r>
              <a:rPr lang="en-US" sz="3000" b="1" i="1" dirty="0"/>
              <a:t>Operating model considerations</a:t>
            </a:r>
          </a:p>
          <a:p>
            <a:r>
              <a:rPr lang="en-US" sz="3000" b="1" i="1" dirty="0"/>
              <a:t>Data, data, data … and more data</a:t>
            </a:r>
          </a:p>
        </p:txBody>
      </p:sp>
    </p:spTree>
    <p:extLst>
      <p:ext uri="{BB962C8B-B14F-4D97-AF65-F5344CB8AC3E}">
        <p14:creationId xmlns:p14="http://schemas.microsoft.com/office/powerpoint/2010/main" val="55757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64021"/>
            <a:ext cx="8596668" cy="6567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i="1" dirty="0"/>
              <a:t>Sustainment</a:t>
            </a:r>
            <a:endParaRPr lang="en-US" sz="3800" b="1" i="1" dirty="0"/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677334" y="1220765"/>
            <a:ext cx="85966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99413"/>
            <a:ext cx="2617549" cy="1158587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D7786DB-36F0-36DF-FB90-7BDC8B0B25A3}"/>
              </a:ext>
            </a:extLst>
          </p:cNvPr>
          <p:cNvSpPr txBox="1">
            <a:spLocks/>
          </p:cNvSpPr>
          <p:nvPr/>
        </p:nvSpPr>
        <p:spPr>
          <a:xfrm>
            <a:off x="677334" y="1411130"/>
            <a:ext cx="8596668" cy="38103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i="1" dirty="0"/>
              <a:t>Team Development and Culture</a:t>
            </a:r>
          </a:p>
          <a:p>
            <a:r>
              <a:rPr lang="en-US" sz="3000" b="1" i="1" dirty="0"/>
              <a:t>Engagement models</a:t>
            </a:r>
          </a:p>
          <a:p>
            <a:r>
              <a:rPr lang="en-US" sz="3000" b="1" i="1" dirty="0"/>
              <a:t>Individual Staff Experiences </a:t>
            </a:r>
          </a:p>
          <a:p>
            <a:r>
              <a:rPr lang="en-US" sz="3000" b="1" i="1" dirty="0"/>
              <a:t>Recruiting qualified people</a:t>
            </a:r>
          </a:p>
          <a:p>
            <a:r>
              <a:rPr lang="en-US" sz="3000" b="1" i="1" dirty="0"/>
              <a:t>Training </a:t>
            </a:r>
          </a:p>
          <a:p>
            <a:r>
              <a:rPr lang="en-US" sz="3000" b="1" i="1" dirty="0"/>
              <a:t>Performance Oversight</a:t>
            </a:r>
          </a:p>
          <a:p>
            <a:r>
              <a:rPr lang="en-US" sz="3000" b="1" i="1" dirty="0"/>
              <a:t>Preparing for change</a:t>
            </a:r>
          </a:p>
        </p:txBody>
      </p:sp>
    </p:spTree>
    <p:extLst>
      <p:ext uri="{BB962C8B-B14F-4D97-AF65-F5344CB8AC3E}">
        <p14:creationId xmlns:p14="http://schemas.microsoft.com/office/powerpoint/2010/main" val="148269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64021"/>
            <a:ext cx="8596668" cy="6567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i="1" dirty="0"/>
              <a:t>What’s next?</a:t>
            </a:r>
            <a:endParaRPr lang="en-US" sz="3800" b="1" i="1" dirty="0"/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677334" y="1220765"/>
            <a:ext cx="85966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99413"/>
            <a:ext cx="2617549" cy="1158587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D7786DB-36F0-36DF-FB90-7BDC8B0B25A3}"/>
              </a:ext>
            </a:extLst>
          </p:cNvPr>
          <p:cNvSpPr txBox="1">
            <a:spLocks/>
          </p:cNvSpPr>
          <p:nvPr/>
        </p:nvSpPr>
        <p:spPr>
          <a:xfrm>
            <a:off x="677334" y="1411130"/>
            <a:ext cx="8596668" cy="2922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i="1" dirty="0"/>
              <a:t>To Return, Or Not Return… that is the question</a:t>
            </a:r>
          </a:p>
          <a:p>
            <a:r>
              <a:rPr lang="en-US" sz="3000" b="1" i="1" dirty="0"/>
              <a:t>Emerging solutions to technical challenges</a:t>
            </a:r>
          </a:p>
          <a:p>
            <a:r>
              <a:rPr lang="en-US" sz="3000" b="1" i="1" dirty="0"/>
              <a:t>Oversight model evolution</a:t>
            </a:r>
          </a:p>
        </p:txBody>
      </p:sp>
    </p:spTree>
    <p:extLst>
      <p:ext uri="{BB962C8B-B14F-4D97-AF65-F5344CB8AC3E}">
        <p14:creationId xmlns:p14="http://schemas.microsoft.com/office/powerpoint/2010/main" val="252256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8996</TotalTime>
  <Words>148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CCLS ESC Annual  Compliance Conference 2023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Bank Of Nova Scotia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CCLS ESC Annual  Compliance Conference 2018</dc:title>
  <dc:creator>Inaara Visram</dc:creator>
  <cp:lastModifiedBy>Neal Weston</cp:lastModifiedBy>
  <cp:revision>13</cp:revision>
  <dcterms:created xsi:type="dcterms:W3CDTF">2018-11-22T16:02:44Z</dcterms:created>
  <dcterms:modified xsi:type="dcterms:W3CDTF">2023-11-24T15:49:16Z</dcterms:modified>
</cp:coreProperties>
</file>