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70" r:id="rId4"/>
    <p:sldMasterId id="2147483683" r:id="rId5"/>
  </p:sldMasterIdLst>
  <p:notesMasterIdLst>
    <p:notesMasterId r:id="rId23"/>
  </p:notesMasterIdLst>
  <p:handoutMasterIdLst>
    <p:handoutMasterId r:id="rId24"/>
  </p:handoutMasterIdLst>
  <p:sldIdLst>
    <p:sldId id="256" r:id="rId6"/>
    <p:sldId id="297" r:id="rId7"/>
    <p:sldId id="329" r:id="rId8"/>
    <p:sldId id="330" r:id="rId9"/>
    <p:sldId id="331" r:id="rId10"/>
    <p:sldId id="333" r:id="rId11"/>
    <p:sldId id="336" r:id="rId12"/>
    <p:sldId id="332" r:id="rId13"/>
    <p:sldId id="334" r:id="rId14"/>
    <p:sldId id="326" r:id="rId15"/>
    <p:sldId id="325" r:id="rId16"/>
    <p:sldId id="321" r:id="rId17"/>
    <p:sldId id="322" r:id="rId18"/>
    <p:sldId id="323" r:id="rId19"/>
    <p:sldId id="324" r:id="rId20"/>
    <p:sldId id="335" r:id="rId21"/>
    <p:sldId id="33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IC" initials="JR" lastIdx="4" clrIdx="0">
    <p:extLst>
      <p:ext uri="{19B8F6BF-5375-455C-9EA6-DF929625EA0E}">
        <p15:presenceInfo xmlns:p15="http://schemas.microsoft.com/office/powerpoint/2012/main" userId="CD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B8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78868" autoAdjust="0"/>
  </p:normalViewPr>
  <p:slideViewPr>
    <p:cSldViewPr>
      <p:cViewPr varScale="1">
        <p:scale>
          <a:sx n="92" d="100"/>
          <a:sy n="92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B496-E955-9441-A15A-0748D292E56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8164-576D-BF4F-ACE1-4AFEF37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6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E8A3E9-A3D4-49BD-9287-0DCC87D40205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BAC20-EB62-4284-B2D0-F0AEB55E8F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3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AC20-EB62-4284-B2D0-F0AEB55E8F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87BC-A00F-4C80-BBBF-ECA9EECB48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AC20-EB62-4284-B2D0-F0AEB55E8F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6551-C394-47D6-BE3D-15032FD79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AC20-EB62-4284-B2D0-F0AEB55E8F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3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AC20-EB62-4284-B2D0-F0AEB55E8F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6551-C394-47D6-BE3D-15032FD797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6551-C394-47D6-BE3D-15032FD797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6551-C394-47D6-BE3D-15032FD79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AC20-EB62-4284-B2D0-F0AEB55E8F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4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87BC-A00F-4C80-BBBF-ECA9EECB48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712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rgbClr val="712584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tected A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tected B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8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tected C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ret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Secret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classified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4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A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B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C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ret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6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5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Secret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3"/>
            <a:ext cx="8229600" cy="3636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63782" y="6189691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7382" y="618969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2440" y="6189691"/>
            <a:ext cx="751343" cy="365125"/>
          </a:xfrm>
        </p:spPr>
        <p:txBody>
          <a:bodyPr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9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classified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ed A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4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ed B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2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ed C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7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ret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89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ecret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94467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630670"/>
            <a:ext cx="1969983" cy="740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1161909" y="5232073"/>
            <a:ext cx="1499092" cy="218964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88563" y="194617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styled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688563" y="4180979"/>
            <a:ext cx="5583304" cy="11297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563" y="54574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94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classified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A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5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B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187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187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3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ected C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42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ret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Secret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363632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2" y="6285549"/>
            <a:ext cx="922868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76C172B-C62C-D145-AD56-15CB90A6E79D}" type="datetimeFigureOut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2" y="5935456"/>
            <a:ext cx="275166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3" y="6285551"/>
            <a:ext cx="584199" cy="365125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FD40A53-DBBE-D74A-B458-1338C8667E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9962"/>
            <a:ext cx="4040188" cy="31358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9962"/>
            <a:ext cx="4041775" cy="31358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19529"/>
            <a:ext cx="8229600" cy="1080671"/>
          </a:xfrm>
        </p:spPr>
        <p:txBody>
          <a:bodyPr/>
          <a:lstStyle>
            <a:lvl1pPr algn="l">
              <a:defRPr b="0">
                <a:solidFill>
                  <a:srgbClr val="712584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2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814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45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8838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21412"/>
            <a:ext cx="5486400" cy="3782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66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99617"/>
            <a:ext cx="5486400" cy="363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5973026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FD40A53-DBBE-D74A-B458-1338C8667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classified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284" y="1608905"/>
            <a:ext cx="5583304" cy="2061627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284" y="3843708"/>
            <a:ext cx="5583304" cy="11297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284" y="512021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937505" cy="6858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98" y="6206267"/>
            <a:ext cx="1123025" cy="391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490940"/>
            <a:ext cx="1673231" cy="839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119">
            <a:off x="942831" y="4942031"/>
            <a:ext cx="1499092" cy="29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172B-C62C-D145-AD56-15CB90A6E79D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0A53-DBBE-D74A-B458-1338C8667E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C172B-C62C-D145-AD56-15CB90A6E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FD40A53-DBBE-D74A-B458-1338C8667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4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i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cdic.ca/en/financial-community/legislation-bylaws/Documents/InformationBulletinMar2010.pdf" TargetMode="External"/><Relationship Id="rId4" Type="http://schemas.openxmlformats.org/officeDocument/2006/relationships/hyperlink" Target="http://www.cdic.ca/en/financial-community/legislation-bylaws/Pages/important-information-for-broker-trustees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0"/>
            <a:ext cx="67818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/>
            </a:r>
            <a:br>
              <a:rPr lang="en-US" sz="1800" dirty="0" smtClean="0">
                <a:solidFill>
                  <a:srgbClr val="7030A0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“Protection </a:t>
            </a:r>
            <a:r>
              <a:rPr lang="en-US" sz="3200" i="1" dirty="0">
                <a:solidFill>
                  <a:schemeClr val="tx1"/>
                </a:solidFill>
              </a:rPr>
              <a:t>for investors and depositors in the Canadian brokerage/banking </a:t>
            </a:r>
            <a:r>
              <a:rPr lang="en-US" sz="3200" i="1" dirty="0" smtClean="0">
                <a:solidFill>
                  <a:schemeClr val="tx1"/>
                </a:solidFill>
              </a:rPr>
              <a:t>industry”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000" b="0" i="1" dirty="0" smtClean="0">
                <a:solidFill>
                  <a:schemeClr val="tx1"/>
                </a:solidFill>
              </a:rPr>
              <a:t>for the </a:t>
            </a:r>
            <a:r>
              <a:rPr lang="en-US" sz="2000" dirty="0" smtClean="0">
                <a:solidFill>
                  <a:schemeClr val="tx1"/>
                </a:solidFill>
              </a:rPr>
              <a:t>IIROC - Conduct</a:t>
            </a:r>
            <a:r>
              <a:rPr lang="en-US" sz="2000" dirty="0">
                <a:solidFill>
                  <a:schemeClr val="tx1"/>
                </a:solidFill>
              </a:rPr>
              <a:t>, Compliance and Legal Advisory </a:t>
            </a:r>
            <a:r>
              <a:rPr lang="en-US" sz="2000" dirty="0" smtClean="0">
                <a:solidFill>
                  <a:schemeClr val="tx1"/>
                </a:solidFill>
              </a:rPr>
              <a:t>Section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November 2, 2017 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67200" y="4419600"/>
            <a:ext cx="457315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/>
            </a:r>
            <a:br>
              <a:rPr lang="en-US" sz="1600" dirty="0" smtClean="0">
                <a:solidFill>
                  <a:srgbClr val="7030A0"/>
                </a:solidFill>
              </a:rPr>
            </a:br>
            <a:r>
              <a:rPr lang="en-US" sz="1800" b="0" i="1" dirty="0" smtClean="0">
                <a:solidFill>
                  <a:schemeClr val="tx1"/>
                </a:solidFill>
              </a:rPr>
              <a:t>Dean Cosman, Senior Vice-President, Insurance &amp; Risk Assessment</a:t>
            </a:r>
          </a:p>
          <a:p>
            <a:pPr algn="r"/>
            <a:r>
              <a:rPr lang="en-US" sz="1800" b="0" i="1" dirty="0" smtClean="0">
                <a:solidFill>
                  <a:schemeClr val="tx1"/>
                </a:solidFill>
              </a:rPr>
              <a:t>Canada Deposit Insurance Corporation</a:t>
            </a:r>
            <a:r>
              <a:rPr lang="en-US" sz="1800" b="0" i="1" dirty="0" smtClean="0">
                <a:solidFill>
                  <a:srgbClr val="7030A0"/>
                </a:solidFill>
              </a:rPr>
              <a:t/>
            </a:r>
            <a:br>
              <a:rPr lang="en-US" sz="1800" b="0" i="1" dirty="0" smtClean="0">
                <a:solidFill>
                  <a:srgbClr val="7030A0"/>
                </a:solidFill>
              </a:rPr>
            </a:br>
            <a:endParaRPr lang="en-US" sz="1800" b="0" i="1" dirty="0" smtClean="0">
              <a:solidFill>
                <a:srgbClr val="7030A0"/>
              </a:solidFill>
            </a:endParaRPr>
          </a:p>
          <a:p>
            <a:pPr algn="r"/>
            <a:r>
              <a:rPr lang="en-US" sz="1200" dirty="0" smtClean="0">
                <a:solidFill>
                  <a:srgbClr val="7030A0"/>
                </a:solidFill>
              </a:rPr>
              <a:t>					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47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806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How is CDIC Funded?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26" y="914400"/>
            <a:ext cx="8475548" cy="47105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CDIC is funded </a:t>
            </a:r>
            <a:r>
              <a:rPr lang="en-US" sz="2000" dirty="0"/>
              <a:t>by its </a:t>
            </a:r>
            <a:r>
              <a:rPr lang="en-US" sz="2000" dirty="0" smtClean="0"/>
              <a:t>members </a:t>
            </a:r>
            <a:r>
              <a:rPr lang="en-US" sz="2000" dirty="0"/>
              <a:t>through </a:t>
            </a:r>
            <a:r>
              <a:rPr lang="en-US" sz="2000" dirty="0" smtClean="0"/>
              <a:t>premiums: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Differential premium system – four premium categories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Rates for 2017: 6.5bp, 13bp, 26bp, 33.33bp of insured deposits  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CDIC maintains an ex ante fund – target is minimum 100bps of insured deposits: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At 52 bps (as at y/e - March 31, 2017).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Forecast to reach 100bps in 2024 / 2025 fiscal year.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 addition, CDIC has ability to borrow from the Government (CRF) or capital markets – current borrowing authority $22 billion (increased annually indexed to growth in insured deposits).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Additional funding available through Appropriation Act.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833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806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CDIC’s role in a failure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26" y="1143000"/>
            <a:ext cx="8475548" cy="47105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While approach to resolution dependent on institution and circumstances, in all cases, CDIC seeks to provide access to insured funds in a timely manner.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Non-DSIB: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Pay out and liquidations  - CDIC promptly pays insured depositors (most deposits within 3 business days) and the failed entity is wound up (under WURA). CDIC becomes a large creditor of the estate.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Non-Payout resolution (e.g. Purchase &amp; Assumption Agreements)  - CDIC (financially) assists another member to acquire the failed member institution.</a:t>
            </a:r>
          </a:p>
          <a:p>
            <a:endParaRPr lang="en-US" sz="2000" dirty="0" smtClean="0"/>
          </a:p>
          <a:p>
            <a:r>
              <a:rPr lang="en-US" sz="2000" dirty="0" smtClean="0"/>
              <a:t>DSIBs – resolution planning under way with new tools (e.g. bail-in) to ensure DSIB can remain open with losses absorbed by debtholders and shareholders rather than taxpayers.</a:t>
            </a:r>
          </a:p>
          <a:p>
            <a:endParaRPr lang="en-US" alt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542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486873"/>
            <a:ext cx="8229600" cy="1080671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Coverage – Trust Deposits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8714" cy="4648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Trusts deposits include professional trust accounts, standard savings trust deposits, </a:t>
            </a:r>
            <a:r>
              <a:rPr lang="en-US" sz="2000" u="sng" dirty="0" smtClean="0"/>
              <a:t>and</a:t>
            </a:r>
            <a:r>
              <a:rPr lang="en-US" sz="2000" dirty="0" smtClean="0"/>
              <a:t> nominee brokered deposits.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Note: if a broker </a:t>
            </a:r>
            <a:r>
              <a:rPr lang="en-US" sz="2000" u="sng" dirty="0" smtClean="0"/>
              <a:t>acts as an agent</a:t>
            </a:r>
            <a:r>
              <a:rPr lang="en-US" sz="2000" dirty="0" smtClean="0"/>
              <a:t> for their client (i.e. place deposits in client name), no trust is established.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Separate coverage (up to $100,000) can extend to each beneficiary, </a:t>
            </a:r>
            <a:r>
              <a:rPr lang="en-US" sz="2000" u="sng" dirty="0" smtClean="0"/>
              <a:t>ONLY IF </a:t>
            </a:r>
            <a:r>
              <a:rPr lang="en-US" sz="2000" dirty="0" smtClean="0"/>
              <a:t>the trustee provides the required beneficiary information to the member institution for inclusion on its records.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Deposits held by </a:t>
            </a:r>
            <a:r>
              <a:rPr lang="en-US" sz="2000" u="sng" dirty="0" smtClean="0"/>
              <a:t>the same </a:t>
            </a:r>
            <a:r>
              <a:rPr lang="en-US" sz="2000" u="sng" dirty="0"/>
              <a:t>broker</a:t>
            </a:r>
            <a:r>
              <a:rPr lang="en-US" sz="2000" dirty="0"/>
              <a:t> (the depositor) for the same client/beneficiary </a:t>
            </a:r>
            <a:r>
              <a:rPr lang="en-US" sz="2000" dirty="0" smtClean="0"/>
              <a:t>at a single member institution are aggregated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i.e., coverage per beneficiary would not exceed $100k.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Deposits </a:t>
            </a:r>
            <a:r>
              <a:rPr lang="en-US" sz="2000" dirty="0"/>
              <a:t>held by </a:t>
            </a:r>
            <a:r>
              <a:rPr lang="en-US" sz="2000" u="sng" dirty="0"/>
              <a:t>different nominee brokers</a:t>
            </a:r>
            <a:r>
              <a:rPr lang="en-US" sz="2000" dirty="0"/>
              <a:t> for the same individual at a single </a:t>
            </a:r>
            <a:r>
              <a:rPr lang="en-US" sz="2000" dirty="0" smtClean="0"/>
              <a:t>member institution </a:t>
            </a:r>
            <a:r>
              <a:rPr lang="en-US" sz="2000" dirty="0"/>
              <a:t>are </a:t>
            </a:r>
            <a:r>
              <a:rPr lang="en-US" sz="2000" u="sng" dirty="0"/>
              <a:t>not</a:t>
            </a:r>
            <a:r>
              <a:rPr lang="en-US" sz="2000" dirty="0"/>
              <a:t> aggregated for coverage purposes, as the depositor (i.e. the broker) for each deposit is </a:t>
            </a:r>
            <a:r>
              <a:rPr lang="en-US" sz="2000" dirty="0" smtClean="0"/>
              <a:t>different.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553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" y="214729"/>
            <a:ext cx="8365067" cy="1080671"/>
          </a:xfrm>
        </p:spPr>
        <p:txBody>
          <a:bodyPr>
            <a:noAutofit/>
          </a:bodyPr>
          <a:lstStyle/>
          <a:p>
            <a:r>
              <a:rPr lang="en-US" b="1" dirty="0"/>
              <a:t>Coverage – </a:t>
            </a:r>
            <a:r>
              <a:rPr lang="en-US" b="1" dirty="0" smtClean="0"/>
              <a:t>Trust Deposits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60779"/>
            <a:ext cx="8432800" cy="45635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qualify for separate coverage </a:t>
            </a:r>
            <a:r>
              <a:rPr lang="en-US" sz="1800" u="sng" dirty="0" smtClean="0"/>
              <a:t>and</a:t>
            </a:r>
            <a:r>
              <a:rPr lang="en-US" sz="1800" dirty="0" smtClean="0"/>
              <a:t> allow for prompt reimbursement, the MI’s records </a:t>
            </a:r>
            <a:r>
              <a:rPr lang="en-US" sz="1800" u="sng" dirty="0" smtClean="0"/>
              <a:t>must</a:t>
            </a:r>
            <a:r>
              <a:rPr lang="en-US" sz="1800" dirty="0" smtClean="0"/>
              <a:t> contain key information:</a:t>
            </a:r>
          </a:p>
          <a:p>
            <a:pPr lvl="1"/>
            <a:r>
              <a:rPr lang="en-US" sz="1600" dirty="0" smtClean="0"/>
              <a:t>The trusteeship (indicator of a valid trust) </a:t>
            </a:r>
          </a:p>
          <a:p>
            <a:pPr lvl="1"/>
            <a:r>
              <a:rPr lang="en-US" sz="1600" dirty="0"/>
              <a:t>The name and address of the nominee broker (as trustee/depositor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name &amp; address of the beneficiaries (i.e. the broker client)</a:t>
            </a:r>
          </a:p>
          <a:p>
            <a:pPr marL="744538" lvl="1"/>
            <a:r>
              <a:rPr lang="en-US" sz="1600" dirty="0" smtClean="0"/>
              <a:t>The interest of each beneficiary (amount or percentage) in the deposit.</a:t>
            </a:r>
          </a:p>
          <a:p>
            <a:pPr marL="744538" lvl="1"/>
            <a:endParaRPr lang="en-US" sz="1600" dirty="0"/>
          </a:p>
          <a:p>
            <a:r>
              <a:rPr lang="en-US" sz="1800" dirty="0"/>
              <a:t>Nominee brokers may provide alphanumeric identifiers (IDs) in lieu of client names/addresses when making deposits with MIs.</a:t>
            </a:r>
          </a:p>
          <a:p>
            <a:pPr lvl="1"/>
            <a:r>
              <a:rPr lang="en-US" sz="1600" dirty="0"/>
              <a:t>Must be a </a:t>
            </a:r>
            <a:r>
              <a:rPr lang="en-US" sz="1600" u="sng" dirty="0"/>
              <a:t>separate code </a:t>
            </a:r>
            <a:r>
              <a:rPr lang="en-US" sz="1600" dirty="0"/>
              <a:t>in respect of each client/ beneficiary (one ID/client)</a:t>
            </a:r>
          </a:p>
          <a:p>
            <a:pPr lvl="1"/>
            <a:r>
              <a:rPr lang="en-US" sz="1600" dirty="0"/>
              <a:t>The same ID must be </a:t>
            </a:r>
            <a:r>
              <a:rPr lang="en-US" sz="1600" u="sng" dirty="0"/>
              <a:t>used for each deposits </a:t>
            </a:r>
            <a:r>
              <a:rPr lang="en-US" sz="1600" dirty="0"/>
              <a:t>made by a broker at an </a:t>
            </a:r>
            <a:r>
              <a:rPr lang="en-US" sz="1600" dirty="0" smtClean="0"/>
              <a:t>member institution </a:t>
            </a:r>
            <a:r>
              <a:rPr lang="en-US" sz="1600" dirty="0"/>
              <a:t>for which client is a beneficiary</a:t>
            </a:r>
          </a:p>
          <a:p>
            <a:pPr lvl="1"/>
            <a:r>
              <a:rPr lang="en-US" sz="1600" dirty="0"/>
              <a:t>Broker must </a:t>
            </a:r>
            <a:r>
              <a:rPr lang="en-US" sz="1600" u="sng" dirty="0"/>
              <a:t>maintain up-to-date beneficiary names/addresses </a:t>
            </a:r>
            <a:r>
              <a:rPr lang="en-US" sz="1600" dirty="0"/>
              <a:t>on their </a:t>
            </a:r>
            <a:r>
              <a:rPr lang="en-US" sz="1600" dirty="0" smtClean="0"/>
              <a:t>records.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0A53-DBBE-D74A-B458-1338C8667E7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9"/>
            <a:ext cx="8229600" cy="1080671"/>
          </a:xfrm>
        </p:spPr>
        <p:txBody>
          <a:bodyPr>
            <a:normAutofit/>
          </a:bodyPr>
          <a:lstStyle/>
          <a:p>
            <a:r>
              <a:rPr lang="en-US" sz="3900" b="1" dirty="0"/>
              <a:t>Coverage – </a:t>
            </a:r>
            <a:r>
              <a:rPr lang="en-US" sz="3900" b="1" dirty="0" smtClean="0"/>
              <a:t>Trust Deposits</a:t>
            </a:r>
            <a:endParaRPr lang="en-US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198798"/>
            <a:ext cx="8517466" cy="499089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Nominee </a:t>
            </a:r>
            <a:r>
              <a:rPr lang="en-US" sz="1600" dirty="0"/>
              <a:t>brokers are responsible to disclose information to MIs.</a:t>
            </a:r>
          </a:p>
          <a:p>
            <a:endParaRPr lang="en-US" sz="1600" dirty="0"/>
          </a:p>
          <a:p>
            <a:r>
              <a:rPr lang="en-US" sz="1600" dirty="0" smtClean="0"/>
              <a:t>MIs  annually </a:t>
            </a:r>
            <a:r>
              <a:rPr lang="en-US" sz="1600" dirty="0"/>
              <a:t>contact nominee brokers (and other trustees) who hold multi-beneficiary deposits to request </a:t>
            </a:r>
            <a:r>
              <a:rPr lang="en-US" sz="1600" dirty="0" smtClean="0"/>
              <a:t>pertinent beneficiary information (e.g., percentage of beneficial interests), that assists CDIC in fulfilling its role.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If improperly reflected on MI’s records at time of failure, reimbursement may be delayed and / or total coverage may be reduced.  At time of failure beneficial interests can be updated but new beneficiaries cannot be added.</a:t>
            </a:r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To </a:t>
            </a:r>
            <a:r>
              <a:rPr lang="en-US" sz="1600" dirty="0"/>
              <a:t>ensure clients are appropriately covered and can be reimbursed promptly brokers should:</a:t>
            </a:r>
          </a:p>
          <a:p>
            <a:pPr lvl="1"/>
            <a:r>
              <a:rPr lang="en-US" sz="1600" dirty="0" smtClean="0"/>
              <a:t>Take </a:t>
            </a:r>
            <a:r>
              <a:rPr lang="en-US" sz="1600" dirty="0"/>
              <a:t>steps </a:t>
            </a:r>
            <a:r>
              <a:rPr lang="en-US" sz="1600" u="sng" dirty="0"/>
              <a:t>to ensure that beneficiary information </a:t>
            </a:r>
            <a:r>
              <a:rPr lang="en-US" sz="1600" dirty="0"/>
              <a:t>(e.g., client IDs, beneficial interest, etc.) </a:t>
            </a:r>
            <a:r>
              <a:rPr lang="en-US" sz="1600" u="sng" dirty="0"/>
              <a:t>is provided to MIs </a:t>
            </a:r>
            <a:r>
              <a:rPr lang="en-US" sz="1600" dirty="0"/>
              <a:t>at the time of setting up the </a:t>
            </a:r>
            <a:r>
              <a:rPr lang="en-US" sz="1600" dirty="0" smtClean="0"/>
              <a:t>deposit.</a:t>
            </a:r>
            <a:endParaRPr lang="en-US" sz="1600" dirty="0"/>
          </a:p>
          <a:p>
            <a:pPr lvl="1"/>
            <a:endParaRPr lang="en-US" sz="800" dirty="0"/>
          </a:p>
          <a:p>
            <a:pPr lvl="1"/>
            <a:r>
              <a:rPr lang="en-US" sz="1600" u="sng" dirty="0"/>
              <a:t>Use the annual update process </a:t>
            </a:r>
            <a:r>
              <a:rPr lang="en-US" sz="1600" dirty="0"/>
              <a:t>to provide this info if missing and/or to update information if it has </a:t>
            </a:r>
            <a:r>
              <a:rPr lang="en-US" sz="1600" dirty="0" smtClean="0"/>
              <a:t>changed.</a:t>
            </a:r>
            <a:endParaRPr lang="en-US" sz="1600" dirty="0"/>
          </a:p>
          <a:p>
            <a:pPr lvl="1"/>
            <a:endParaRPr lang="en-US" sz="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0A53-DBBE-D74A-B458-1338C8667E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62"/>
            <a:ext cx="8322733" cy="1080671"/>
          </a:xfrm>
        </p:spPr>
        <p:txBody>
          <a:bodyPr>
            <a:noAutofit/>
          </a:bodyPr>
          <a:lstStyle/>
          <a:p>
            <a:r>
              <a:rPr lang="en-US" sz="3900" b="1" dirty="0"/>
              <a:t>Coverage – </a:t>
            </a:r>
            <a:r>
              <a:rPr lang="en-US" sz="3900" b="1" dirty="0" smtClean="0"/>
              <a:t>Trust Deposits</a:t>
            </a:r>
            <a:endParaRPr lang="en-US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6934"/>
            <a:ext cx="8229600" cy="46678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information can be found on our website – </a:t>
            </a:r>
            <a:r>
              <a:rPr lang="en-US" sz="2000" dirty="0" smtClean="0">
                <a:hlinkClick r:id="rId3"/>
              </a:rPr>
              <a:t>www.cdic.ca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CDIC has issued information bulletins on the matter in the past and will continue to reinforce the message with the broker community.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June 2017 </a:t>
            </a:r>
            <a:r>
              <a:rPr lang="en-US" sz="2000" dirty="0" smtClean="0">
                <a:solidFill>
                  <a:srgbClr val="7030A0"/>
                </a:solidFill>
              </a:rPr>
              <a:t>- </a:t>
            </a:r>
            <a:r>
              <a:rPr lang="en-US" sz="2000" dirty="0" smtClean="0">
                <a:solidFill>
                  <a:srgbClr val="7030A0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7030A0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rgbClr val="7030A0"/>
                </a:solidFill>
                <a:hlinkClick r:id="rId4"/>
              </a:rPr>
              <a:t>www.cdic.ca/en/financial-community/legislation-bylaws/Pages/important-information-for-broker-trustees.aspx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/>
            <a:r>
              <a:rPr lang="en-US" sz="2000" dirty="0" smtClean="0"/>
              <a:t>March 2010 </a:t>
            </a:r>
            <a:r>
              <a:rPr lang="en-US" sz="2000" dirty="0" smtClean="0">
                <a:solidFill>
                  <a:srgbClr val="7030A0"/>
                </a:solidFill>
              </a:rPr>
              <a:t>- </a:t>
            </a:r>
            <a:r>
              <a:rPr lang="en-US" sz="2000" dirty="0" smtClean="0">
                <a:solidFill>
                  <a:srgbClr val="7030A0"/>
                </a:solidFill>
                <a:hlinkClick r:id="rId5"/>
              </a:rPr>
              <a:t>http</a:t>
            </a:r>
            <a:r>
              <a:rPr lang="en-US" sz="2000" dirty="0">
                <a:solidFill>
                  <a:srgbClr val="7030A0"/>
                </a:solidFill>
                <a:hlinkClick r:id="rId5"/>
              </a:rPr>
              <a:t>://</a:t>
            </a:r>
            <a:r>
              <a:rPr lang="en-US" sz="2000" dirty="0" smtClean="0">
                <a:solidFill>
                  <a:srgbClr val="7030A0"/>
                </a:solidFill>
                <a:hlinkClick r:id="rId5"/>
              </a:rPr>
              <a:t>www.cdic.ca/en/financial-community/legislation-bylaws/Documents/InformationBulletinMar2010.pdf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0A53-DBBE-D74A-B458-1338C8667E7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806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 the horizon… 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85470"/>
            <a:ext cx="8382000" cy="4939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Deposit </a:t>
            </a:r>
            <a:r>
              <a:rPr lang="en-US" sz="2000" dirty="0"/>
              <a:t>Insurance Review  (Department of Finance)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As announced in Budget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Focus on streamlining </a:t>
            </a:r>
            <a:r>
              <a:rPr lang="en-US" sz="1600" dirty="0"/>
              <a:t>Deposit Categories / </a:t>
            </a:r>
            <a:r>
              <a:rPr lang="en-US" sz="1600" dirty="0" smtClean="0"/>
              <a:t>updating </a:t>
            </a:r>
            <a:r>
              <a:rPr lang="en-US" sz="1600" dirty="0"/>
              <a:t>scope of </a:t>
            </a:r>
            <a:r>
              <a:rPr lang="en-US" sz="1600" dirty="0" smtClean="0"/>
              <a:t>coverage </a:t>
            </a:r>
            <a:r>
              <a:rPr lang="en-US" sz="1600" dirty="0"/>
              <a:t>/ </a:t>
            </a:r>
            <a:r>
              <a:rPr lang="en-US" sz="1600" dirty="0" smtClean="0"/>
              <a:t>addressing </a:t>
            </a:r>
            <a:r>
              <a:rPr lang="en-US" sz="1600" dirty="0"/>
              <a:t>complexities of trust deposits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Consultation are ongoing - outcomes </a:t>
            </a:r>
            <a:r>
              <a:rPr lang="en-US" sz="1600" dirty="0"/>
              <a:t>could result in legislative </a:t>
            </a:r>
            <a:r>
              <a:rPr lang="en-US" sz="1600" dirty="0" smtClean="0"/>
              <a:t>changes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2019 </a:t>
            </a:r>
            <a:r>
              <a:rPr lang="en-US" sz="2000" dirty="0"/>
              <a:t>Legislative review (Department of Finance)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Budget 2016 extended sunset clause from </a:t>
            </a:r>
            <a:r>
              <a:rPr lang="en-US" sz="1600" dirty="0"/>
              <a:t>March 29, 2017 to March 29, 2019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Opportunity </a:t>
            </a:r>
            <a:r>
              <a:rPr lang="en-US" sz="1600" dirty="0"/>
              <a:t>for stakeholders (including CDIC) to suggest legislative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result in legislative </a:t>
            </a:r>
            <a:r>
              <a:rPr lang="en-US" sz="1600" dirty="0" smtClean="0"/>
              <a:t>changes to CDIC Act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6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Thank You!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7030A0"/>
                </a:solidFill>
              </a:rPr>
              <a:t>Contact info: dcosman@cdic.ca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Today’s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619250"/>
            <a:ext cx="6819900" cy="259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r>
              <a:rPr lang="en-US" sz="2200" dirty="0" smtClean="0"/>
              <a:t>Background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Coverage: General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Coverage: Brokered </a:t>
            </a:r>
            <a:r>
              <a:rPr lang="en-US" sz="2200" dirty="0"/>
              <a:t>D</a:t>
            </a:r>
            <a:r>
              <a:rPr lang="en-US" sz="2200" dirty="0" smtClean="0"/>
              <a:t>eposits</a:t>
            </a:r>
            <a:endParaRPr lang="en-US" sz="2200" dirty="0" smtClean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CDIC?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65471" y="1740392"/>
            <a:ext cx="8421329" cy="37976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federal Crown corporation created by Parliament in </a:t>
            </a:r>
            <a:r>
              <a:rPr lang="en-US" sz="2000" dirty="0" smtClean="0"/>
              <a:t>1967.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CDIC protects Canadians</a:t>
            </a:r>
            <a:r>
              <a:rPr lang="en-US" sz="2000" dirty="0"/>
              <a:t>’ deposits against the failure of a bank or other CDIC member institution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CDIC is the resolution authority for all its members.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CDIC collaborates </a:t>
            </a:r>
            <a:r>
              <a:rPr lang="en-US" sz="2000" dirty="0"/>
              <a:t>with other federal agencies to help keep Canada’s financial system </a:t>
            </a:r>
            <a:r>
              <a:rPr lang="en-US" sz="2000" dirty="0" smtClean="0"/>
              <a:t>strong.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6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financial safety net partners</a:t>
            </a:r>
            <a:endParaRPr lang="en-US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313876" y="4727663"/>
            <a:ext cx="298573" cy="36365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42053" y="5177572"/>
            <a:ext cx="1" cy="43036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04800" y="1555771"/>
            <a:ext cx="7917990" cy="4210665"/>
            <a:chOff x="304800" y="1555771"/>
            <a:chExt cx="7917990" cy="4210665"/>
          </a:xfrm>
        </p:grpSpPr>
        <p:grpSp>
          <p:nvGrpSpPr>
            <p:cNvPr id="48" name="Group 47"/>
            <p:cNvGrpSpPr/>
            <p:nvPr/>
          </p:nvGrpSpPr>
          <p:grpSpPr>
            <a:xfrm>
              <a:off x="428580" y="1555771"/>
              <a:ext cx="7794210" cy="4210665"/>
              <a:chOff x="151130" y="1371599"/>
              <a:chExt cx="8840470" cy="47758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00959" y="1371599"/>
                <a:ext cx="2849245" cy="554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Canadian Regulatory/Supervisory System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474210" y="1925955"/>
                <a:ext cx="0" cy="2743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3009265" y="2334260"/>
                <a:ext cx="2139315" cy="3371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Federal</a:t>
                </a:r>
                <a:endParaRPr lang="en-US" sz="11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474210" y="2202815"/>
                <a:ext cx="38785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3657600" y="2200910"/>
                <a:ext cx="141097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657600" y="2200275"/>
                <a:ext cx="0" cy="133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7895907" y="2338855"/>
                <a:ext cx="940435" cy="2482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Provincial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352790" y="2200275"/>
                <a:ext cx="0" cy="1327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7772400" y="2839335"/>
                <a:ext cx="1010919" cy="2838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Legislatures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8366124" y="2599940"/>
                <a:ext cx="0" cy="2393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7874000" y="3496945"/>
                <a:ext cx="957580" cy="4349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Ministers of Finance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377923" y="3107055"/>
                <a:ext cx="0" cy="3721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56965" y="2670810"/>
                <a:ext cx="0" cy="257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3009265" y="2929255"/>
                <a:ext cx="2139315" cy="3282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Parliament</a:t>
                </a:r>
                <a:endParaRPr lang="en-US" sz="11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657600" y="3257550"/>
                <a:ext cx="0" cy="2216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3009265" y="3496945"/>
                <a:ext cx="2138680" cy="3371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Minister of Finance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148580" y="3107055"/>
                <a:ext cx="2240915" cy="16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89495" y="3093402"/>
                <a:ext cx="0" cy="12420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5208629" y="4338955"/>
                <a:ext cx="1296035" cy="390525"/>
              </a:xfrm>
              <a:prstGeom prst="rect">
                <a:avLst/>
              </a:prstGeom>
              <a:solidFill>
                <a:srgbClr val="712584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ea typeface="Calibri"/>
                    <a:cs typeface="Times New Roman"/>
                  </a:rPr>
                  <a:t>CDIC</a:t>
                </a:r>
                <a:endParaRPr lang="en-US" sz="1100" b="1" dirty="0">
                  <a:solidFill>
                    <a:schemeClr val="bg1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644422" y="4278947"/>
                <a:ext cx="1215390" cy="6299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spcAft>
                    <a:spcPts val="60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Bank of Canada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960728" y="4327592"/>
                <a:ext cx="834390" cy="4610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Provincial Regulators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377923" y="3934142"/>
                <a:ext cx="0" cy="4013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6413500" y="5300026"/>
                <a:ext cx="1583690" cy="7629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ea typeface="Calibri"/>
                    <a:cs typeface="Times New Roman"/>
                  </a:rPr>
                  <a:t>Canadian Payments </a:t>
                </a:r>
                <a:r>
                  <a:rPr lang="en-US" sz="1400" dirty="0" err="1" smtClean="0">
                    <a:solidFill>
                      <a:prstClr val="black"/>
                    </a:solidFill>
                    <a:ea typeface="Calibri"/>
                    <a:cs typeface="Times New Roman"/>
                  </a:rPr>
                  <a:t>Ass’n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153717" y="5343841"/>
                <a:ext cx="837883" cy="5997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spcAft>
                    <a:spcPts val="60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Provincial Deposit Insurers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7389495" y="4908867"/>
                <a:ext cx="0" cy="390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77923" y="4774648"/>
                <a:ext cx="0" cy="558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115945" y="4349750"/>
                <a:ext cx="1819275" cy="3905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FCAC</a:t>
                </a:r>
                <a:endParaRPr lang="en-US" sz="11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3657600" y="3834765"/>
                <a:ext cx="0" cy="511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21665" y="4048125"/>
                <a:ext cx="3035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14855" y="4048125"/>
                <a:ext cx="0" cy="2971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1668780" y="4345305"/>
                <a:ext cx="1100455" cy="3949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solidFill>
                      <a:prstClr val="black"/>
                    </a:solidFill>
                    <a:ea typeface="Calibri"/>
                    <a:cs typeface="Times New Roman"/>
                  </a:rPr>
                  <a:t>OSFI</a:t>
                </a:r>
                <a:endParaRPr lang="en-US" sz="110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51130" y="4251960"/>
                <a:ext cx="1278255" cy="558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spcAft>
                    <a:spcPts val="60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Department of Finance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22300" y="4048760"/>
                <a:ext cx="0" cy="203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657600" y="4048125"/>
                <a:ext cx="3884411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542011" y="4087996"/>
                <a:ext cx="0" cy="25095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000750" y="4048125"/>
                <a:ext cx="0" cy="2908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991600" y="3709151"/>
                <a:ext cx="0" cy="137541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00750" y="5111750"/>
                <a:ext cx="2990850" cy="76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00750" y="4740275"/>
                <a:ext cx="0" cy="140721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000750" y="6147485"/>
                <a:ext cx="257190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8" idx="2"/>
              </p:cNvCxnSpPr>
              <p:nvPr/>
            </p:nvCxnSpPr>
            <p:spPr>
              <a:xfrm>
                <a:off x="8572659" y="5943600"/>
                <a:ext cx="0" cy="2038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841105" y="3714432"/>
                <a:ext cx="15049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6000750" y="3123180"/>
                <a:ext cx="0" cy="9648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" name="Oval 3"/>
            <p:cNvSpPr/>
            <p:nvPr/>
          </p:nvSpPr>
          <p:spPr>
            <a:xfrm>
              <a:off x="304800" y="3885240"/>
              <a:ext cx="7041267" cy="923273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5100514" y="4556073"/>
              <a:ext cx="1" cy="76621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607567" y="5220608"/>
              <a:ext cx="972879" cy="5378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15000"/>
                </a:lnSpc>
                <a:spcAft>
                  <a:spcPts val="600"/>
                </a:spcAft>
              </a:pPr>
              <a:r>
                <a:rPr lang="en-US" sz="9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Domestic Partners (IIROC, CIPF MOUs)</a:t>
              </a:r>
              <a:endParaRPr lang="en-US" sz="9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19503" y="5220608"/>
              <a:ext cx="941512" cy="5378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15000"/>
                </a:lnSpc>
                <a:spcAft>
                  <a:spcPts val="600"/>
                </a:spcAft>
              </a:pPr>
              <a:r>
                <a:rPr lang="en-US" sz="10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Foreign RAs (MOUs) </a:t>
              </a:r>
              <a:endParaRPr lang="en-US" sz="1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142054" y="5146102"/>
              <a:ext cx="95846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649955" y="5093778"/>
              <a:ext cx="1396262" cy="672658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600"/>
                </a:spcAft>
              </a:pPr>
              <a:r>
                <a:rPr lang="en-US" sz="10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Mechanisms to coordinate actions &amp; share information (SAC, FISC, CDIC </a:t>
              </a:r>
              <a:r>
                <a:rPr lang="en-US" sz="1000" dirty="0" err="1" smtClean="0">
                  <a:solidFill>
                    <a:prstClr val="black"/>
                  </a:solidFill>
                  <a:ea typeface="Calibri"/>
                  <a:cs typeface="Times New Roman"/>
                </a:rPr>
                <a:t>BoD</a:t>
              </a:r>
              <a:r>
                <a:rPr lang="en-US" sz="10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)</a:t>
              </a:r>
              <a:endParaRPr lang="en-US" sz="1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7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04"/>
            <a:ext cx="8295968" cy="4549795"/>
          </a:xfrm>
        </p:spPr>
        <p:txBody>
          <a:bodyPr>
            <a:noAutofit/>
          </a:bodyPr>
          <a:lstStyle/>
          <a:p>
            <a:r>
              <a:rPr lang="en-US" sz="2000" dirty="0"/>
              <a:t>Parliament established </a:t>
            </a:r>
            <a:r>
              <a:rPr lang="en-US" sz="2000" dirty="0" smtClean="0"/>
              <a:t>CDIC </a:t>
            </a:r>
            <a:r>
              <a:rPr lang="en-US" sz="2000" dirty="0"/>
              <a:t>in 1967, </a:t>
            </a:r>
            <a:r>
              <a:rPr lang="en-US" sz="2000" dirty="0" smtClean="0"/>
              <a:t>to:</a:t>
            </a:r>
            <a:endParaRPr lang="en-US" sz="2000" dirty="0"/>
          </a:p>
          <a:p>
            <a:pPr lvl="1"/>
            <a:r>
              <a:rPr lang="en-US" sz="1800" dirty="0"/>
              <a:t>provide insurance against the loss of part or all of deposits;</a:t>
            </a:r>
          </a:p>
          <a:p>
            <a:pPr lvl="1"/>
            <a:r>
              <a:rPr lang="en-US" sz="1800" dirty="0"/>
              <a:t>promote and otherwise contribute to the stability of the financial system in Canada;</a:t>
            </a:r>
          </a:p>
          <a:p>
            <a:pPr lvl="1"/>
            <a:r>
              <a:rPr lang="en-US" sz="1800" dirty="0"/>
              <a:t>act for the benefit of depositors while minimizing loss.</a:t>
            </a:r>
          </a:p>
          <a:p>
            <a:r>
              <a:rPr lang="en-US" sz="2000" dirty="0" smtClean="0"/>
              <a:t>On June 23, 2017, Parliament expanded CDIC’s objects: </a:t>
            </a:r>
            <a:r>
              <a:rPr lang="en-US" sz="2000" i="1" dirty="0" smtClean="0"/>
              <a:t>“to </a:t>
            </a:r>
            <a:r>
              <a:rPr lang="en-US" sz="2000" i="1" dirty="0"/>
              <a:t>act as the resolution authority for its </a:t>
            </a:r>
            <a:r>
              <a:rPr lang="en-US" sz="2000" i="1" dirty="0" smtClean="0"/>
              <a:t>members”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CDIC’s tools include: financial </a:t>
            </a:r>
            <a:r>
              <a:rPr lang="en-US" sz="2000" dirty="0"/>
              <a:t>assistance, selling or restructuring the </a:t>
            </a:r>
            <a:r>
              <a:rPr lang="en-US" sz="2000" dirty="0" smtClean="0"/>
              <a:t>member institution, </a:t>
            </a:r>
            <a:r>
              <a:rPr lang="en-US" sz="2000" dirty="0"/>
              <a:t>and creating a bridge bank, all of which keep the </a:t>
            </a:r>
            <a:r>
              <a:rPr lang="en-US" sz="2000" dirty="0" smtClean="0"/>
              <a:t>member institution </a:t>
            </a:r>
            <a:r>
              <a:rPr lang="en-US" sz="2000" dirty="0"/>
              <a:t>operating for Canadians without </a:t>
            </a:r>
            <a:r>
              <a:rPr lang="en-US" sz="2000" dirty="0" smtClean="0"/>
              <a:t>interruption.</a:t>
            </a:r>
            <a:endParaRPr lang="en-US" sz="2000" dirty="0"/>
          </a:p>
          <a:p>
            <a:r>
              <a:rPr lang="en-US" sz="2000" dirty="0" smtClean="0"/>
              <a:t>If an member institution </a:t>
            </a:r>
            <a:r>
              <a:rPr lang="en-US" sz="2000" dirty="0"/>
              <a:t>must be closed and liquidated, CDIC’s objective is to reimburse most deposits within three business </a:t>
            </a:r>
            <a:r>
              <a:rPr lang="en-US" sz="2000" dirty="0" smtClean="0"/>
              <a:t>days.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41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CDIC governance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Board of Directors</a:t>
            </a:r>
          </a:p>
          <a:p>
            <a:pPr lvl="1"/>
            <a:r>
              <a:rPr lang="en-US" sz="2000" dirty="0" smtClean="0"/>
              <a:t>Chairperson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i="1" dirty="0" smtClean="0"/>
              <a:t>ex-officio </a:t>
            </a:r>
            <a:r>
              <a:rPr lang="en-US" sz="2000" dirty="0" smtClean="0"/>
              <a:t>public sector members</a:t>
            </a:r>
          </a:p>
          <a:p>
            <a:pPr marL="1085850" lvl="2" indent="-288925"/>
            <a:r>
              <a:rPr lang="en-US" sz="1800" dirty="0"/>
              <a:t>Governor of the Bank of Canada</a:t>
            </a:r>
          </a:p>
          <a:p>
            <a:pPr marL="1085850" lvl="2" indent="-288925"/>
            <a:r>
              <a:rPr lang="en-US" sz="1800" dirty="0"/>
              <a:t>Deputy Minister of Finance</a:t>
            </a:r>
          </a:p>
          <a:p>
            <a:pPr marL="1085850" lvl="2" indent="-288925"/>
            <a:r>
              <a:rPr lang="en-US" sz="1800" dirty="0"/>
              <a:t>Commissioner of the FCAC</a:t>
            </a:r>
          </a:p>
          <a:p>
            <a:pPr marL="1085850" lvl="2" indent="-288925"/>
            <a:r>
              <a:rPr lang="en-US" sz="1800" dirty="0"/>
              <a:t>Superintendent of Financial Institutions</a:t>
            </a:r>
          </a:p>
          <a:p>
            <a:pPr marL="1085850" lvl="2" indent="-288925"/>
            <a:r>
              <a:rPr lang="en-US" sz="1800" dirty="0"/>
              <a:t>Deputy Superintendent, </a:t>
            </a:r>
            <a:r>
              <a:rPr lang="en-US" sz="1800" dirty="0" smtClean="0"/>
              <a:t>OSFI</a:t>
            </a:r>
          </a:p>
          <a:p>
            <a:pPr marL="685800" lvl="1" indent="-288925"/>
            <a:r>
              <a:rPr lang="en-US" sz="2000" dirty="0"/>
              <a:t>5 private sector members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CDIC Strategic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Focused on four key areas: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Member risk management and resolution preparedness</a:t>
            </a:r>
          </a:p>
          <a:p>
            <a:pPr lvl="1"/>
            <a:r>
              <a:rPr lang="en-US" sz="2000" dirty="0" smtClean="0"/>
              <a:t>Modernizing the Deposit Insurance Program</a:t>
            </a:r>
          </a:p>
          <a:p>
            <a:pPr lvl="1"/>
            <a:r>
              <a:rPr lang="en-US" sz="2000" dirty="0" smtClean="0"/>
              <a:t>Stakeholder engagement/public awareness</a:t>
            </a:r>
          </a:p>
          <a:p>
            <a:pPr lvl="1"/>
            <a:r>
              <a:rPr lang="en-US" sz="2000" dirty="0" smtClean="0"/>
              <a:t>Our people</a:t>
            </a:r>
          </a:p>
          <a:p>
            <a:endParaRPr lang="en-US" sz="20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4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members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92"/>
            <a:ext cx="8229600" cy="43556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Membership is </a:t>
            </a:r>
            <a:r>
              <a:rPr lang="en-US" sz="2000" dirty="0" smtClean="0"/>
              <a:t>automatic for banks (including FCUs) and </a:t>
            </a:r>
            <a:r>
              <a:rPr lang="en-US" sz="2000" dirty="0"/>
              <a:t>federally </a:t>
            </a:r>
            <a:r>
              <a:rPr lang="en-US" sz="2000" dirty="0" smtClean="0"/>
              <a:t>chartered </a:t>
            </a:r>
            <a:r>
              <a:rPr lang="en-US" sz="2000" dirty="0"/>
              <a:t>trust and loan </a:t>
            </a:r>
            <a:r>
              <a:rPr lang="en-US" sz="2000" dirty="0" smtClean="0"/>
              <a:t>companies - if they take retail deposits.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Securities dealers, deposit brokers, securities firms, foreign bank branches (</a:t>
            </a:r>
            <a:r>
              <a:rPr lang="en-US" sz="2000" dirty="0" err="1" smtClean="0"/>
              <a:t>sched</a:t>
            </a:r>
            <a:r>
              <a:rPr lang="en-US" sz="2000" dirty="0" smtClean="0"/>
              <a:t> III), and provincial credit unions are </a:t>
            </a:r>
            <a:r>
              <a:rPr lang="en-US" sz="2000" u="sng" dirty="0" smtClean="0"/>
              <a:t>NOT</a:t>
            </a:r>
            <a:r>
              <a:rPr lang="en-US" sz="2000" dirty="0" smtClean="0"/>
              <a:t> CDIC members.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CDIC currently has </a:t>
            </a:r>
            <a:r>
              <a:rPr lang="en-US" sz="2000" b="1" u="sng" dirty="0" smtClean="0"/>
              <a:t>82</a:t>
            </a:r>
            <a:r>
              <a:rPr lang="en-US" sz="2000" dirty="0" smtClean="0"/>
              <a:t> </a:t>
            </a:r>
            <a:r>
              <a:rPr lang="en-US" sz="2000" dirty="0"/>
              <a:t>members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Insured deposits of over </a:t>
            </a:r>
            <a:r>
              <a:rPr lang="en-US" sz="2000" dirty="0" smtClean="0"/>
              <a:t>$</a:t>
            </a:r>
            <a:r>
              <a:rPr lang="en-US" sz="2000" b="1" u="sng" dirty="0" smtClean="0"/>
              <a:t>770 billion</a:t>
            </a:r>
            <a:r>
              <a:rPr lang="en-US" sz="2000" dirty="0" smtClean="0"/>
              <a:t> (as </a:t>
            </a:r>
            <a:r>
              <a:rPr lang="en-US" sz="2000" dirty="0"/>
              <a:t>of </a:t>
            </a:r>
            <a:r>
              <a:rPr lang="en-US" sz="2000" dirty="0" smtClean="0"/>
              <a:t>September 2017).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71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Deposit coverage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552239" cy="29678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CDIC covers </a:t>
            </a:r>
            <a:r>
              <a:rPr lang="en-US" sz="2000" u="sng" dirty="0" smtClean="0"/>
              <a:t>eligible</a:t>
            </a:r>
            <a:r>
              <a:rPr lang="en-US" sz="2000" dirty="0" smtClean="0"/>
              <a:t> deposits up to $100,000 per person, per CDIC member, in each of seven separately protected coverage categories: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94" y="1524000"/>
            <a:ext cx="5677361" cy="29678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00600"/>
            <a:ext cx="8435455" cy="296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CDIC does </a:t>
            </a:r>
            <a:r>
              <a:rPr lang="en-US" sz="2000" u="sng" dirty="0" smtClean="0"/>
              <a:t>NOT</a:t>
            </a:r>
            <a:r>
              <a:rPr lang="en-US" sz="2000" dirty="0" smtClean="0"/>
              <a:t> cover: foreign currency deposits, term deposits with an original term that exceeds 5yrs, deposits in respect of which the principal is not protected, mutual funds, stocks, bonds.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545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82816F88-AB4C-422B-BBF4-5CFC9382CBC4}" vid="{55D25518-03FB-4DEF-826B-9523EEA5169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3F1ECAF926545BFAB5BF04A1C1C78" ma:contentTypeVersion="3" ma:contentTypeDescription="Create a new document." ma:contentTypeScope="" ma:versionID="9016a587afdfea439055ff39ab78c1bc">
  <xsd:schema xmlns:xsd="http://www.w3.org/2001/XMLSchema" xmlns:xs="http://www.w3.org/2001/XMLSchema" xmlns:p="http://schemas.microsoft.com/office/2006/metadata/properties" xmlns:ns2="57c2561c-aeba-41fa-a41f-c0a7304106db" targetNamespace="http://schemas.microsoft.com/office/2006/metadata/properties" ma:root="true" ma:fieldsID="6605dd783b822257ecdbfabef3049002" ns2:_="">
    <xsd:import namespace="57c2561c-aeba-41fa-a41f-c0a7304106db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2561c-aeba-41fa-a41f-c0a7304106db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ridioUrl xmlns="57c2561c-aeba-41fa-a41f-c0a7304106db" xsi:nil="true"/>
    <Declared xmlns="57c2561c-aeba-41fa-a41f-c0a7304106db">false</Declared>
    <DocId xmlns="57c2561c-aeba-41fa-a41f-c0a7304106db" xsi:nil="true"/>
  </documentManagement>
</p:properties>
</file>

<file path=customXml/itemProps1.xml><?xml version="1.0" encoding="utf-8"?>
<ds:datastoreItem xmlns:ds="http://schemas.openxmlformats.org/officeDocument/2006/customXml" ds:itemID="{DEC42D5F-D4FF-456D-8014-2C000DA24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2561c-aeba-41fa-a41f-c0a730410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B6170-AFD1-45AB-A35B-CBCC65A929F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7c2561c-aeba-41fa-a41f-c0a7304106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81832</TotalTime>
  <Words>1291</Words>
  <Application>Microsoft Office PowerPoint</Application>
  <PresentationFormat>On-screen Show (4:3)</PresentationFormat>
  <Paragraphs>179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Theme1</vt:lpstr>
      <vt:lpstr>1_Office Theme</vt:lpstr>
      <vt:lpstr> “Protection for investors and depositors in the Canadian brokerage/banking industry”  for the IIROC - Conduct, Compliance and Legal Advisory Section  November 2, 2017    </vt:lpstr>
      <vt:lpstr>Today’s Presentation</vt:lpstr>
      <vt:lpstr>What is CDIC?</vt:lpstr>
      <vt:lpstr>Our financial safety net partners</vt:lpstr>
      <vt:lpstr>What do we do?</vt:lpstr>
      <vt:lpstr>CDIC governance</vt:lpstr>
      <vt:lpstr>CDIC Strategic Objectives</vt:lpstr>
      <vt:lpstr>Our members</vt:lpstr>
      <vt:lpstr>Deposit coverage </vt:lpstr>
      <vt:lpstr>How is CDIC Funded?</vt:lpstr>
      <vt:lpstr>CDIC’s role in a failure</vt:lpstr>
      <vt:lpstr>Coverage – Trust Deposits</vt:lpstr>
      <vt:lpstr>Coverage – Trust Deposits</vt:lpstr>
      <vt:lpstr>Coverage – Trust Deposits</vt:lpstr>
      <vt:lpstr>Coverage – Trust Deposits</vt:lpstr>
      <vt:lpstr>On the horizon…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Lo</dc:creator>
  <cp:lastModifiedBy>Dean Cosman</cp:lastModifiedBy>
  <cp:revision>623</cp:revision>
  <cp:lastPrinted>2017-10-24T18:01:28Z</cp:lastPrinted>
  <dcterms:created xsi:type="dcterms:W3CDTF">2006-08-16T00:00:00Z</dcterms:created>
  <dcterms:modified xsi:type="dcterms:W3CDTF">2017-10-26T20:35:43Z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0x0101009463F1ECAF926545BFAB5BF04A1C1C78</vt:lpwstr>
  </property>
</Properties>
</file>