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WEjKf1lCqfB0+hV9NwqgAxa9k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16e3b6e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616e3b6e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90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16e3b6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616e3b6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16e3b6e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16e3b6e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16e3b6ec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616e3b6ec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16e3b6ec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16e3b6ec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16e3b6e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16e3b6e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16e3b6e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16e3b6e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0B5394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394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0B5394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0B5394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394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0B5394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932688" y="2542803"/>
            <a:ext cx="8691292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n-CA" sz="4800" b="1"/>
              <a:t>CCLS ESC Annual </a:t>
            </a:r>
            <a:br>
              <a:rPr lang="en-CA" sz="4800" b="1"/>
            </a:br>
            <a:r>
              <a:rPr lang="en-CA" sz="4800" b="1"/>
              <a:t>Compliance Conference </a:t>
            </a:r>
            <a:r>
              <a:rPr lang="en-CA" sz="4800" b="1">
                <a:solidFill>
                  <a:srgbClr val="76C2E8"/>
                </a:solidFill>
              </a:rPr>
              <a:t>2023</a:t>
            </a:r>
            <a:endParaRPr sz="4800">
              <a:solidFill>
                <a:srgbClr val="76C2E8"/>
              </a:solidFill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932688" y="4386735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CA" sz="4000" b="1"/>
              <a:t>Back to Basics – CCO Panel Discussion</a:t>
            </a:r>
            <a:endParaRPr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3566160" cy="1578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"/>
          <p:cNvCxnSpPr/>
          <p:nvPr/>
        </p:nvCxnSpPr>
        <p:spPr>
          <a:xfrm>
            <a:off x="932688" y="4251920"/>
            <a:ext cx="8613648" cy="9184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16e3b6ecb_0_14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Topics or Questions From You</a:t>
            </a:r>
            <a:endParaRPr/>
          </a:p>
        </p:txBody>
      </p:sp>
      <p:cxnSp>
        <p:nvCxnSpPr>
          <p:cNvPr id="209" name="Google Shape;209;g2616e3b6ecb_0_14"/>
          <p:cNvCxnSpPr>
            <a:stCxn id="208" idx="1"/>
            <a:endCxn id="208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0" name="Google Shape;210;g2616e3b6ecb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616e3b6ecb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25" y="1714500"/>
            <a:ext cx="8975851" cy="33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Panel Introduction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96" y="1553882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706" b="1" i="1"/>
              <a:t> </a:t>
            </a:r>
            <a:r>
              <a:rPr lang="en-CA" sz="8906" b="1" i="1"/>
              <a:t>Sean Shore, Moderator</a:t>
            </a:r>
            <a:endParaRPr sz="9106" b="1" i="1"/>
          </a:p>
          <a:p>
            <a:pPr marL="457200" lvl="0" indent="-34934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CA" sz="7606" i="1"/>
              <a:t>Securities, Compliance &amp; Regulatory Counsel</a:t>
            </a:r>
            <a:endParaRPr sz="7606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2071"/>
              <a:buNone/>
            </a:pPr>
            <a:endParaRPr sz="7606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706" b="1" i="1"/>
              <a:t>Christina Soares</a:t>
            </a:r>
            <a:endParaRPr sz="9106" b="1" i="1"/>
          </a:p>
          <a:p>
            <a:pPr marL="457200" lvl="0" indent="-35569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CA" sz="8006" b="1" i="1"/>
              <a:t>Aligned Capital Partners</a:t>
            </a:r>
            <a:endParaRPr sz="7606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2071"/>
              <a:buNone/>
            </a:pPr>
            <a:endParaRPr sz="7606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24" b="1" i="1"/>
              <a:t>Cas Litwin</a:t>
            </a:r>
            <a:endParaRPr sz="9224" b="1" i="1"/>
          </a:p>
          <a:p>
            <a:pPr marL="457200" lvl="0" indent="-35757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CA" sz="8124" b="1" i="1"/>
              <a:t>Investment Planning Counsel</a:t>
            </a:r>
            <a:endParaRPr sz="7724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1426"/>
              <a:buNone/>
            </a:pPr>
            <a:endParaRPr sz="7724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864" b="1" i="1"/>
              <a:t>Brian Pynn</a:t>
            </a:r>
            <a:endParaRPr sz="9264" b="1" i="1"/>
          </a:p>
          <a:p>
            <a:pPr marL="457200" lvl="0" indent="-358204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CA" sz="8164" b="1" i="1"/>
              <a:t>ATB Securities </a:t>
            </a:r>
            <a:endParaRPr sz="7764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8888"/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3600"/>
          </a:p>
        </p:txBody>
      </p:sp>
      <p:cxnSp>
        <p:nvCxnSpPr>
          <p:cNvPr id="153" name="Google Shape;153;p2"/>
          <p:cNvCxnSpPr>
            <a:stCxn id="151" idx="1"/>
            <a:endCxn id="151" idx="3"/>
          </p:cNvCxnSpPr>
          <p:nvPr/>
        </p:nvCxnSpPr>
        <p:spPr>
          <a:xfrm>
            <a:off x="677334" y="128913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US" sz="4200" b="1" dirty="0"/>
              <a:t>A</a:t>
            </a:r>
            <a:r>
              <a:rPr lang="en-CA" sz="4200" b="1" dirty="0"/>
              <a:t>GENDA</a:t>
            </a:r>
            <a:endParaRPr dirty="0"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96" y="1553882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706" b="1" i="1" dirty="0"/>
              <a:t> </a:t>
            </a:r>
            <a:endParaRPr lang="en-CA" sz="9106" b="1" i="1" dirty="0"/>
          </a:p>
          <a:p>
            <a:pPr marL="457200" lvl="0" indent="-34934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CA" sz="7606" b="1" i="1" dirty="0"/>
              <a:t>Risk – Not Just a Board Game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2071"/>
              <a:buNone/>
            </a:pPr>
            <a:endParaRPr sz="7606" i="1" dirty="0"/>
          </a:p>
          <a:p>
            <a:pPr marL="457200" lvl="0" indent="-35569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8006" b="1" i="1" dirty="0"/>
              <a:t>Client Facing Communications</a:t>
            </a:r>
            <a:endParaRPr sz="7606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2071"/>
              <a:buNone/>
            </a:pPr>
            <a:endParaRPr sz="7606" i="1" dirty="0"/>
          </a:p>
          <a:p>
            <a:pPr marL="457200" lvl="0" indent="-357577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8124" b="1" i="1" dirty="0"/>
              <a:t>Proficiencies &amp; Training</a:t>
            </a:r>
            <a:endParaRPr sz="7724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41426"/>
              <a:buNone/>
            </a:pPr>
            <a:endParaRPr sz="7724" i="1" dirty="0"/>
          </a:p>
          <a:p>
            <a:pPr marL="457200" lvl="0" indent="-358204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endParaRPr sz="7764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8888"/>
              <a:buNone/>
            </a:pPr>
            <a:endParaRPr sz="3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3600" dirty="0"/>
          </a:p>
        </p:txBody>
      </p:sp>
      <p:cxnSp>
        <p:nvCxnSpPr>
          <p:cNvPr id="153" name="Google Shape;153;p2"/>
          <p:cNvCxnSpPr>
            <a:stCxn id="151" idx="1"/>
            <a:endCxn id="151" idx="3"/>
          </p:cNvCxnSpPr>
          <p:nvPr/>
        </p:nvCxnSpPr>
        <p:spPr>
          <a:xfrm>
            <a:off x="677334" y="128913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16e3b6ecb_0_0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RISK – Not Just a Board Game </a:t>
            </a:r>
            <a:endParaRPr sz="4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endParaRPr/>
          </a:p>
        </p:txBody>
      </p:sp>
      <p:cxnSp>
        <p:nvCxnSpPr>
          <p:cNvPr id="160" name="Google Shape;160;g2616e3b6ecb_0_0"/>
          <p:cNvCxnSpPr>
            <a:stCxn id="159" idx="1"/>
            <a:endCxn id="159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1" name="Google Shape;161;g2616e3b6ec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616e3b6ec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325" y="1510700"/>
            <a:ext cx="7052800" cy="39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16e3b6ecb_0_7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RISK - Not Just a Board Game</a:t>
            </a:r>
            <a:endParaRPr/>
          </a:p>
        </p:txBody>
      </p:sp>
      <p:sp>
        <p:nvSpPr>
          <p:cNvPr id="168" name="Google Shape;168;g2616e3b6ecb_0_7"/>
          <p:cNvSpPr txBox="1">
            <a:spLocks noGrp="1"/>
          </p:cNvSpPr>
          <p:nvPr>
            <p:ph type="body" idx="1"/>
          </p:nvPr>
        </p:nvSpPr>
        <p:spPr>
          <a:xfrm>
            <a:off x="677334" y="1712720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What are “meaningful conversations”?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Managing client expectations, comprehension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Balancing letter &amp; spirit of regulations against firm, individual capacity</a:t>
            </a:r>
            <a:endParaRPr sz="3783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3600"/>
          </a:p>
        </p:txBody>
      </p:sp>
      <p:cxnSp>
        <p:nvCxnSpPr>
          <p:cNvPr id="169" name="Google Shape;169;g2616e3b6ecb_0_7"/>
          <p:cNvCxnSpPr>
            <a:stCxn id="167" idx="1"/>
            <a:endCxn id="167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0" name="Google Shape;170;g2616e3b6ecb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16e3b6ecb_0_29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Client Facing Communications </a:t>
            </a:r>
            <a:endParaRPr sz="4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endParaRPr/>
          </a:p>
        </p:txBody>
      </p:sp>
      <p:cxnSp>
        <p:nvCxnSpPr>
          <p:cNvPr id="176" name="Google Shape;176;g2616e3b6ecb_0_29"/>
          <p:cNvCxnSpPr>
            <a:stCxn id="175" idx="1"/>
            <a:endCxn id="175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7" name="Google Shape;177;g2616e3b6ecb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616e3b6ecb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126" y="2947745"/>
            <a:ext cx="4624000" cy="33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616e3b6ecb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25" y="1640725"/>
            <a:ext cx="4994275" cy="28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16e3b6ecb_0_39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Client Facing Communications</a:t>
            </a:r>
            <a:endParaRPr/>
          </a:p>
        </p:txBody>
      </p:sp>
      <p:sp>
        <p:nvSpPr>
          <p:cNvPr id="185" name="Google Shape;185;g2616e3b6ecb_0_39"/>
          <p:cNvSpPr txBox="1">
            <a:spLocks noGrp="1"/>
          </p:cNvSpPr>
          <p:nvPr>
            <p:ph type="body" idx="1"/>
          </p:nvPr>
        </p:nvSpPr>
        <p:spPr>
          <a:xfrm>
            <a:off x="677334" y="1712720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Social media policies &amp; supervision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When do marketing, advertising and titles go from catchy to misleading?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5084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Recent regulatory concerns with contests, pay-to-play awards</a:t>
            </a:r>
            <a:endParaRPr sz="3783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3600"/>
          </a:p>
        </p:txBody>
      </p:sp>
      <p:cxnSp>
        <p:nvCxnSpPr>
          <p:cNvPr id="186" name="Google Shape;186;g2616e3b6ecb_0_39"/>
          <p:cNvCxnSpPr>
            <a:stCxn id="184" idx="1"/>
            <a:endCxn id="184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g2616e3b6ecb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16e3b6ecb_0_46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Proficiencies &amp; Training </a:t>
            </a:r>
            <a:endParaRPr sz="4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endParaRPr/>
          </a:p>
        </p:txBody>
      </p:sp>
      <p:cxnSp>
        <p:nvCxnSpPr>
          <p:cNvPr id="193" name="Google Shape;193;g2616e3b6ecb_0_46"/>
          <p:cNvCxnSpPr>
            <a:stCxn id="192" idx="1"/>
            <a:endCxn id="192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g2616e3b6ecb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616e3b6ecb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962" y="1406851"/>
            <a:ext cx="7977525" cy="41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16e3b6ecb_0_54"/>
          <p:cNvSpPr txBox="1">
            <a:spLocks noGrp="1"/>
          </p:cNvSpPr>
          <p:nvPr>
            <p:ph type="title"/>
          </p:nvPr>
        </p:nvSpPr>
        <p:spPr>
          <a:xfrm>
            <a:off x="677334" y="62873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en-CA" sz="4200" b="1"/>
              <a:t>Proficiencies &amp; Training</a:t>
            </a:r>
            <a:endParaRPr/>
          </a:p>
        </p:txBody>
      </p:sp>
      <p:sp>
        <p:nvSpPr>
          <p:cNvPr id="201" name="Google Shape;201;g2616e3b6ecb_0_54"/>
          <p:cNvSpPr txBox="1">
            <a:spLocks noGrp="1"/>
          </p:cNvSpPr>
          <p:nvPr>
            <p:ph type="body" idx="1"/>
          </p:nvPr>
        </p:nvSpPr>
        <p:spPr>
          <a:xfrm>
            <a:off x="677334" y="1712720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1480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Are registrants getting the onboarding and training they need, and that prospects and clients deserve?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1480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Sharing the load - can firms &amp; industry do more?</a:t>
            </a:r>
            <a:endParaRPr sz="3783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3" i="1"/>
          </a:p>
          <a:p>
            <a:pPr marL="457200" lvl="0" indent="-414809" algn="l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CA" sz="3783" i="1"/>
              <a:t>What does the future look like post-CSI mandate?</a:t>
            </a:r>
            <a:endParaRPr sz="3783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3600"/>
          </a:p>
        </p:txBody>
      </p:sp>
      <p:cxnSp>
        <p:nvCxnSpPr>
          <p:cNvPr id="202" name="Google Shape;202;g2616e3b6ecb_0_54"/>
          <p:cNvCxnSpPr>
            <a:stCxn id="200" idx="1"/>
            <a:endCxn id="200" idx="3"/>
          </p:cNvCxnSpPr>
          <p:nvPr/>
        </p:nvCxnSpPr>
        <p:spPr>
          <a:xfrm>
            <a:off x="677334" y="1289181"/>
            <a:ext cx="85968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g2616e3b6ecb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9413"/>
            <a:ext cx="2617549" cy="115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Noto Sans Symbols</vt:lpstr>
      <vt:lpstr>Trebuchet MS</vt:lpstr>
      <vt:lpstr>Facet</vt:lpstr>
      <vt:lpstr>CCLS ESC Annual  Compliance Conference 2023</vt:lpstr>
      <vt:lpstr>Panel Introduction</vt:lpstr>
      <vt:lpstr>AGENDA</vt:lpstr>
      <vt:lpstr>RISK – Not Just a Board Game  </vt:lpstr>
      <vt:lpstr>RISK - Not Just a Board Game</vt:lpstr>
      <vt:lpstr>Client Facing Communications  </vt:lpstr>
      <vt:lpstr>Client Facing Communications</vt:lpstr>
      <vt:lpstr>Proficiencies &amp; Training  </vt:lpstr>
      <vt:lpstr>Proficiencies &amp; Training</vt:lpstr>
      <vt:lpstr>Topics or Questions From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CCLS ESC Annual  Compliance Conference 2023</dc:title>
  <dc:creator>Inaara Visram</dc:creator>
  <cp:lastModifiedBy>Litwin, Cas</cp:lastModifiedBy>
  <cp:revision>1</cp:revision>
  <dcterms:created xsi:type="dcterms:W3CDTF">2018-11-22T16:02:44Z</dcterms:created>
  <dcterms:modified xsi:type="dcterms:W3CDTF">2023-11-20T17:58:59Z</dcterms:modified>
</cp:coreProperties>
</file>