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981" autoAdjust="0"/>
    <p:restoredTop sz="94660"/>
  </p:normalViewPr>
  <p:slideViewPr>
    <p:cSldViewPr snapToGrid="0">
      <p:cViewPr varScale="1">
        <p:scale>
          <a:sx n="110" d="100"/>
          <a:sy n="110" d="100"/>
        </p:scale>
        <p:origin x="378"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Waffina Solaani" userId="8dcf966a-19f8-4642-8d06-445bc2db1c2c" providerId="ADAL" clId="{7979CB41-BB1E-4739-98D8-466AA1410798}"/>
    <pc:docChg chg="custSel modSld">
      <pc:chgData name="Waffina Solaani" userId="8dcf966a-19f8-4642-8d06-445bc2db1c2c" providerId="ADAL" clId="{7979CB41-BB1E-4739-98D8-466AA1410798}" dt="2023-11-27T16:33:08.256" v="0" actId="33524"/>
      <pc:docMkLst>
        <pc:docMk/>
      </pc:docMkLst>
      <pc:sldChg chg="modSp mod">
        <pc:chgData name="Waffina Solaani" userId="8dcf966a-19f8-4642-8d06-445bc2db1c2c" providerId="ADAL" clId="{7979CB41-BB1E-4739-98D8-466AA1410798}" dt="2023-11-27T16:33:08.256" v="0" actId="33524"/>
        <pc:sldMkLst>
          <pc:docMk/>
          <pc:sldMk cId="3993135385" sldId="262"/>
        </pc:sldMkLst>
        <pc:spChg chg="mod">
          <ac:chgData name="Waffina Solaani" userId="8dcf966a-19f8-4642-8d06-445bc2db1c2c" providerId="ADAL" clId="{7979CB41-BB1E-4739-98D8-466AA1410798}" dt="2023-11-27T16:33:08.256" v="0" actId="33524"/>
          <ac:spMkLst>
            <pc:docMk/>
            <pc:sldMk cId="3993135385" sldId="262"/>
            <ac:spMk id="3" creationId="{676A54C4-5ABC-FD1C-7431-08F8494720C7}"/>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1055860-A600-4B81-83F3-935A7B8FC83E}" type="datetimeFigureOut">
              <a:rPr lang="en-CA" smtClean="0"/>
              <a:t>2023-11-27</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20C4BF8C-F39B-45D1-B699-10A99EB84673}" type="slidenum">
              <a:rPr lang="en-CA" smtClean="0"/>
              <a:t>‹#›</a:t>
            </a:fld>
            <a:endParaRPr lang="en-CA"/>
          </a:p>
        </p:txBody>
      </p:sp>
    </p:spTree>
    <p:extLst>
      <p:ext uri="{BB962C8B-B14F-4D97-AF65-F5344CB8AC3E}">
        <p14:creationId xmlns:p14="http://schemas.microsoft.com/office/powerpoint/2010/main" val="14119902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1055860-A600-4B81-83F3-935A7B8FC83E}" type="datetimeFigureOut">
              <a:rPr lang="en-CA" smtClean="0"/>
              <a:t>2023-11-27</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20C4BF8C-F39B-45D1-B699-10A99EB84673}" type="slidenum">
              <a:rPr lang="en-CA" smtClean="0"/>
              <a:t>‹#›</a:t>
            </a:fld>
            <a:endParaRPr lang="en-CA"/>
          </a:p>
        </p:txBody>
      </p:sp>
    </p:spTree>
    <p:extLst>
      <p:ext uri="{BB962C8B-B14F-4D97-AF65-F5344CB8AC3E}">
        <p14:creationId xmlns:p14="http://schemas.microsoft.com/office/powerpoint/2010/main" val="21162105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1055860-A600-4B81-83F3-935A7B8FC83E}" type="datetimeFigureOut">
              <a:rPr lang="en-CA" smtClean="0"/>
              <a:t>2023-11-27</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20C4BF8C-F39B-45D1-B699-10A99EB84673}" type="slidenum">
              <a:rPr lang="en-CA" smtClean="0"/>
              <a:t>‹#›</a:t>
            </a:fld>
            <a:endParaRPr lang="en-CA"/>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42311803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1055860-A600-4B81-83F3-935A7B8FC83E}" type="datetimeFigureOut">
              <a:rPr lang="en-CA" smtClean="0"/>
              <a:t>2023-11-27</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20C4BF8C-F39B-45D1-B699-10A99EB84673}" type="slidenum">
              <a:rPr lang="en-CA" smtClean="0"/>
              <a:t>‹#›</a:t>
            </a:fld>
            <a:endParaRPr lang="en-CA"/>
          </a:p>
        </p:txBody>
      </p:sp>
    </p:spTree>
    <p:extLst>
      <p:ext uri="{BB962C8B-B14F-4D97-AF65-F5344CB8AC3E}">
        <p14:creationId xmlns:p14="http://schemas.microsoft.com/office/powerpoint/2010/main" val="210388247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1055860-A600-4B81-83F3-935A7B8FC83E}" type="datetimeFigureOut">
              <a:rPr lang="en-CA" smtClean="0"/>
              <a:t>2023-11-27</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20C4BF8C-F39B-45D1-B699-10A99EB84673}" type="slidenum">
              <a:rPr lang="en-CA" smtClean="0"/>
              <a:t>‹#›</a:t>
            </a:fld>
            <a:endParaRPr lang="en-CA"/>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89320774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1055860-A600-4B81-83F3-935A7B8FC83E}" type="datetimeFigureOut">
              <a:rPr lang="en-CA" smtClean="0"/>
              <a:t>2023-11-27</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20C4BF8C-F39B-45D1-B699-10A99EB84673}" type="slidenum">
              <a:rPr lang="en-CA" smtClean="0"/>
              <a:t>‹#›</a:t>
            </a:fld>
            <a:endParaRPr lang="en-CA"/>
          </a:p>
        </p:txBody>
      </p:sp>
    </p:spTree>
    <p:extLst>
      <p:ext uri="{BB962C8B-B14F-4D97-AF65-F5344CB8AC3E}">
        <p14:creationId xmlns:p14="http://schemas.microsoft.com/office/powerpoint/2010/main" val="79075802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1055860-A600-4B81-83F3-935A7B8FC83E}" type="datetimeFigureOut">
              <a:rPr lang="en-CA" smtClean="0"/>
              <a:t>2023-11-27</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20C4BF8C-F39B-45D1-B699-10A99EB84673}" type="slidenum">
              <a:rPr lang="en-CA" smtClean="0"/>
              <a:t>‹#›</a:t>
            </a:fld>
            <a:endParaRPr lang="en-CA"/>
          </a:p>
        </p:txBody>
      </p:sp>
    </p:spTree>
    <p:extLst>
      <p:ext uri="{BB962C8B-B14F-4D97-AF65-F5344CB8AC3E}">
        <p14:creationId xmlns:p14="http://schemas.microsoft.com/office/powerpoint/2010/main" val="353708128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1055860-A600-4B81-83F3-935A7B8FC83E}" type="datetimeFigureOut">
              <a:rPr lang="en-CA" smtClean="0"/>
              <a:t>2023-11-27</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20C4BF8C-F39B-45D1-B699-10A99EB84673}" type="slidenum">
              <a:rPr lang="en-CA" smtClean="0"/>
              <a:t>‹#›</a:t>
            </a:fld>
            <a:endParaRPr lang="en-CA"/>
          </a:p>
        </p:txBody>
      </p:sp>
    </p:spTree>
    <p:extLst>
      <p:ext uri="{BB962C8B-B14F-4D97-AF65-F5344CB8AC3E}">
        <p14:creationId xmlns:p14="http://schemas.microsoft.com/office/powerpoint/2010/main" val="34828447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1055860-A600-4B81-83F3-935A7B8FC83E}" type="datetimeFigureOut">
              <a:rPr lang="en-CA" smtClean="0"/>
              <a:t>2023-11-27</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20C4BF8C-F39B-45D1-B699-10A99EB84673}" type="slidenum">
              <a:rPr lang="en-CA" smtClean="0"/>
              <a:t>‹#›</a:t>
            </a:fld>
            <a:endParaRPr lang="en-CA"/>
          </a:p>
        </p:txBody>
      </p:sp>
    </p:spTree>
    <p:extLst>
      <p:ext uri="{BB962C8B-B14F-4D97-AF65-F5344CB8AC3E}">
        <p14:creationId xmlns:p14="http://schemas.microsoft.com/office/powerpoint/2010/main" val="20496526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1055860-A600-4B81-83F3-935A7B8FC83E}" type="datetimeFigureOut">
              <a:rPr lang="en-CA" smtClean="0"/>
              <a:t>2023-11-27</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20C4BF8C-F39B-45D1-B699-10A99EB84673}" type="slidenum">
              <a:rPr lang="en-CA" smtClean="0"/>
              <a:t>‹#›</a:t>
            </a:fld>
            <a:endParaRPr lang="en-CA"/>
          </a:p>
        </p:txBody>
      </p:sp>
    </p:spTree>
    <p:extLst>
      <p:ext uri="{BB962C8B-B14F-4D97-AF65-F5344CB8AC3E}">
        <p14:creationId xmlns:p14="http://schemas.microsoft.com/office/powerpoint/2010/main" val="18790735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1055860-A600-4B81-83F3-935A7B8FC83E}" type="datetimeFigureOut">
              <a:rPr lang="en-CA" smtClean="0"/>
              <a:t>2023-11-27</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20C4BF8C-F39B-45D1-B699-10A99EB84673}" type="slidenum">
              <a:rPr lang="en-CA" smtClean="0"/>
              <a:t>‹#›</a:t>
            </a:fld>
            <a:endParaRPr lang="en-CA"/>
          </a:p>
        </p:txBody>
      </p:sp>
    </p:spTree>
    <p:extLst>
      <p:ext uri="{BB962C8B-B14F-4D97-AF65-F5344CB8AC3E}">
        <p14:creationId xmlns:p14="http://schemas.microsoft.com/office/powerpoint/2010/main" val="15353131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1055860-A600-4B81-83F3-935A7B8FC83E}" type="datetimeFigureOut">
              <a:rPr lang="en-CA" smtClean="0"/>
              <a:t>2023-11-27</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20C4BF8C-F39B-45D1-B699-10A99EB84673}" type="slidenum">
              <a:rPr lang="en-CA" smtClean="0"/>
              <a:t>‹#›</a:t>
            </a:fld>
            <a:endParaRPr lang="en-CA"/>
          </a:p>
        </p:txBody>
      </p:sp>
    </p:spTree>
    <p:extLst>
      <p:ext uri="{BB962C8B-B14F-4D97-AF65-F5344CB8AC3E}">
        <p14:creationId xmlns:p14="http://schemas.microsoft.com/office/powerpoint/2010/main" val="27508950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1055860-A600-4B81-83F3-935A7B8FC83E}" type="datetimeFigureOut">
              <a:rPr lang="en-CA" smtClean="0"/>
              <a:t>2023-11-27</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20C4BF8C-F39B-45D1-B699-10A99EB84673}" type="slidenum">
              <a:rPr lang="en-CA" smtClean="0"/>
              <a:t>‹#›</a:t>
            </a:fld>
            <a:endParaRPr lang="en-CA"/>
          </a:p>
        </p:txBody>
      </p:sp>
    </p:spTree>
    <p:extLst>
      <p:ext uri="{BB962C8B-B14F-4D97-AF65-F5344CB8AC3E}">
        <p14:creationId xmlns:p14="http://schemas.microsoft.com/office/powerpoint/2010/main" val="26634045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1055860-A600-4B81-83F3-935A7B8FC83E}" type="datetimeFigureOut">
              <a:rPr lang="en-CA" smtClean="0"/>
              <a:t>2023-11-27</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20C4BF8C-F39B-45D1-B699-10A99EB84673}" type="slidenum">
              <a:rPr lang="en-CA" smtClean="0"/>
              <a:t>‹#›</a:t>
            </a:fld>
            <a:endParaRPr lang="en-CA"/>
          </a:p>
        </p:txBody>
      </p:sp>
    </p:spTree>
    <p:extLst>
      <p:ext uri="{BB962C8B-B14F-4D97-AF65-F5344CB8AC3E}">
        <p14:creationId xmlns:p14="http://schemas.microsoft.com/office/powerpoint/2010/main" val="29506274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1055860-A600-4B81-83F3-935A7B8FC83E}" type="datetimeFigureOut">
              <a:rPr lang="en-CA" smtClean="0"/>
              <a:t>2023-11-27</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20C4BF8C-F39B-45D1-B699-10A99EB84673}" type="slidenum">
              <a:rPr lang="en-CA" smtClean="0"/>
              <a:t>‹#›</a:t>
            </a:fld>
            <a:endParaRPr lang="en-CA"/>
          </a:p>
        </p:txBody>
      </p:sp>
    </p:spTree>
    <p:extLst>
      <p:ext uri="{BB962C8B-B14F-4D97-AF65-F5344CB8AC3E}">
        <p14:creationId xmlns:p14="http://schemas.microsoft.com/office/powerpoint/2010/main" val="19906065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20C4BF8C-F39B-45D1-B699-10A99EB84673}" type="slidenum">
              <a:rPr lang="en-CA" smtClean="0"/>
              <a:t>‹#›</a:t>
            </a:fld>
            <a:endParaRPr lang="en-CA"/>
          </a:p>
        </p:txBody>
      </p:sp>
      <p:sp>
        <p:nvSpPr>
          <p:cNvPr id="5" name="Date Placeholder 4"/>
          <p:cNvSpPr>
            <a:spLocks noGrp="1"/>
          </p:cNvSpPr>
          <p:nvPr>
            <p:ph type="dt" sz="half" idx="10"/>
          </p:nvPr>
        </p:nvSpPr>
        <p:spPr/>
        <p:txBody>
          <a:bodyPr/>
          <a:lstStyle/>
          <a:p>
            <a:fld id="{61055860-A600-4B81-83F3-935A7B8FC83E}" type="datetimeFigureOut">
              <a:rPr lang="en-CA" smtClean="0"/>
              <a:t>2023-11-27</a:t>
            </a:fld>
            <a:endParaRPr lang="en-CA"/>
          </a:p>
        </p:txBody>
      </p:sp>
    </p:spTree>
    <p:extLst>
      <p:ext uri="{BB962C8B-B14F-4D97-AF65-F5344CB8AC3E}">
        <p14:creationId xmlns:p14="http://schemas.microsoft.com/office/powerpoint/2010/main" val="41068649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1055860-A600-4B81-83F3-935A7B8FC83E}" type="datetimeFigureOut">
              <a:rPr lang="en-CA" smtClean="0"/>
              <a:t>2023-11-27</a:t>
            </a:fld>
            <a:endParaRPr lang="en-CA"/>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20C4BF8C-F39B-45D1-B699-10A99EB84673}" type="slidenum">
              <a:rPr lang="en-CA" smtClean="0"/>
              <a:t>‹#›</a:t>
            </a:fld>
            <a:endParaRPr lang="en-CA"/>
          </a:p>
        </p:txBody>
      </p:sp>
    </p:spTree>
    <p:extLst>
      <p:ext uri="{BB962C8B-B14F-4D97-AF65-F5344CB8AC3E}">
        <p14:creationId xmlns:p14="http://schemas.microsoft.com/office/powerpoint/2010/main" val="1304994011"/>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32688" y="2542803"/>
            <a:ext cx="8691292" cy="1646302"/>
          </a:xfrm>
        </p:spPr>
        <p:txBody>
          <a:bodyPr/>
          <a:lstStyle/>
          <a:p>
            <a:pPr algn="l"/>
            <a:r>
              <a:rPr lang="en-CA" sz="4800" b="1" dirty="0"/>
              <a:t>CCLS ESC Annual </a:t>
            </a:r>
            <a:br>
              <a:rPr lang="en-CA" sz="4800" b="1" dirty="0"/>
            </a:br>
            <a:r>
              <a:rPr lang="en-CA" sz="4800" b="1" dirty="0"/>
              <a:t>Compliance Conference 2023</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3566160" cy="1578464"/>
          </a:xfrm>
          <a:prstGeom prst="rect">
            <a:avLst/>
          </a:prstGeom>
        </p:spPr>
      </p:pic>
      <p:cxnSp>
        <p:nvCxnSpPr>
          <p:cNvPr id="5" name="Straight Connector 4"/>
          <p:cNvCxnSpPr/>
          <p:nvPr/>
        </p:nvCxnSpPr>
        <p:spPr>
          <a:xfrm>
            <a:off x="932688" y="4251920"/>
            <a:ext cx="8613648" cy="9184"/>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726705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8403C2-5661-47EC-7AB8-06D22AB9BEE8}"/>
              </a:ext>
            </a:extLst>
          </p:cNvPr>
          <p:cNvSpPr>
            <a:spLocks noGrp="1"/>
          </p:cNvSpPr>
          <p:nvPr>
            <p:ph type="title"/>
          </p:nvPr>
        </p:nvSpPr>
        <p:spPr>
          <a:xfrm>
            <a:off x="677334" y="609600"/>
            <a:ext cx="8596668" cy="1247775"/>
          </a:xfrm>
        </p:spPr>
        <p:txBody>
          <a:bodyPr/>
          <a:lstStyle/>
          <a:p>
            <a:r>
              <a:rPr lang="en-CA" kern="100" dirty="0">
                <a:latin typeface="Calibri" panose="020F0502020204030204" pitchFamily="34" charset="0"/>
                <a:ea typeface="Calibri" panose="020F0502020204030204" pitchFamily="34" charset="0"/>
                <a:cs typeface="Times New Roman" panose="02020603050405020304" pitchFamily="18" charset="0"/>
              </a:rPr>
              <a:t>S</a:t>
            </a:r>
            <a:r>
              <a:rPr lang="en-CA" kern="100" dirty="0">
                <a:effectLst/>
                <a:latin typeface="Calibri" panose="020F0502020204030204" pitchFamily="34" charset="0"/>
                <a:ea typeface="Calibri" panose="020F0502020204030204" pitchFamily="34" charset="0"/>
                <a:cs typeface="Times New Roman" panose="02020603050405020304" pitchFamily="18" charset="0"/>
              </a:rPr>
              <a:t>uspicious indicators involving the use of cheques and wire transfers:</a:t>
            </a:r>
            <a:endParaRPr lang="en-US" dirty="0"/>
          </a:p>
        </p:txBody>
      </p:sp>
      <p:sp>
        <p:nvSpPr>
          <p:cNvPr id="3" name="Content Placeholder 2">
            <a:extLst>
              <a:ext uri="{FF2B5EF4-FFF2-40B4-BE49-F238E27FC236}">
                <a16:creationId xmlns:a16="http://schemas.microsoft.com/office/drawing/2014/main" id="{42DA085B-880F-56A6-7CE2-D7EC4B1C809F}"/>
              </a:ext>
            </a:extLst>
          </p:cNvPr>
          <p:cNvSpPr>
            <a:spLocks noGrp="1"/>
          </p:cNvSpPr>
          <p:nvPr>
            <p:ph idx="1"/>
          </p:nvPr>
        </p:nvSpPr>
        <p:spPr>
          <a:xfrm>
            <a:off x="505883" y="1751014"/>
            <a:ext cx="9847791" cy="4736872"/>
          </a:xfrm>
        </p:spPr>
        <p:txBody>
          <a:bodyPr>
            <a:noAutofit/>
          </a:bodyPr>
          <a:lstStyle/>
          <a:p>
            <a:pPr marL="0" marR="0">
              <a:lnSpc>
                <a:spcPct val="107000"/>
              </a:lnSpc>
              <a:spcBef>
                <a:spcPts val="0"/>
              </a:spcBef>
              <a:spcAft>
                <a:spcPts val="800"/>
              </a:spcAft>
              <a:buFont typeface="Wingdings" panose="05000000000000000000" pitchFamily="2" charset="2"/>
              <a:buChar char="Ø"/>
            </a:pPr>
            <a:r>
              <a:rPr lang="en-CA" sz="2400" kern="100" dirty="0">
                <a:effectLst/>
                <a:latin typeface="Calibri" panose="020F0502020204030204" pitchFamily="34" charset="0"/>
                <a:ea typeface="Calibri" panose="020F0502020204030204" pitchFamily="34" charset="0"/>
                <a:cs typeface="Times New Roman" panose="02020603050405020304" pitchFamily="18" charset="0"/>
              </a:rPr>
              <a:t>Wire transfers are made to or from financial secrecy havens, tax havens 	or high-risk geographic locations (i.e. jurisdictions known to produce 	illegal narcotics/psychotropic drugs or are related to terrorism); </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buFont typeface="Wingdings" panose="05000000000000000000" pitchFamily="2" charset="2"/>
              <a:buChar char="Ø"/>
            </a:pPr>
            <a:r>
              <a:rPr lang="en-CA" sz="2400" kern="100" dirty="0">
                <a:effectLst/>
                <a:latin typeface="Calibri" panose="020F0502020204030204" pitchFamily="34" charset="0"/>
                <a:ea typeface="Calibri" panose="020F0502020204030204" pitchFamily="34" charset="0"/>
                <a:cs typeface="Times New Roman" panose="02020603050405020304" pitchFamily="18" charset="0"/>
              </a:rPr>
              <a:t>Wire transfers or payments are made to or from unrelated third parties 	(foreign or domestic) or where the name or account number of the 	beneficiary or remitter has not been supplied;</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buFont typeface="Wingdings" panose="05000000000000000000" pitchFamily="2" charset="2"/>
              <a:buChar char="Ø"/>
            </a:pPr>
            <a:r>
              <a:rPr lang="en-CA" sz="2400" kern="100" dirty="0">
                <a:effectLst/>
                <a:latin typeface="Calibri" panose="020F0502020204030204" pitchFamily="34" charset="0"/>
                <a:ea typeface="Calibri" panose="020F0502020204030204" pitchFamily="34" charset="0"/>
                <a:cs typeface="Times New Roman" panose="02020603050405020304" pitchFamily="18" charset="0"/>
              </a:rPr>
              <a:t> Many small, incoming wire transfers are made, either by the customer or 	third parties, that are almost immediately withdrawn or wired out in a 	manner inconsistent with customer’s business or history;</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buFont typeface="Wingdings" panose="05000000000000000000" pitchFamily="2" charset="2"/>
              <a:buChar char="Ø"/>
            </a:pPr>
            <a:r>
              <a:rPr lang="en-CA" sz="2400" kern="100" dirty="0">
                <a:effectLst/>
                <a:latin typeface="Calibri" panose="020F0502020204030204" pitchFamily="34" charset="0"/>
                <a:ea typeface="Calibri" panose="020F0502020204030204" pitchFamily="34" charset="0"/>
                <a:cs typeface="Times New Roman" panose="02020603050405020304" pitchFamily="18" charset="0"/>
              </a:rPr>
              <a:t> There is wire transfer activity that is unexplained, repetitive, unusually 	large or shows unusual patterns or has no apparent business purpose;</a:t>
            </a:r>
            <a:endParaRPr lang="en-US" sz="2400" dirty="0"/>
          </a:p>
        </p:txBody>
      </p:sp>
    </p:spTree>
    <p:extLst>
      <p:ext uri="{BB962C8B-B14F-4D97-AF65-F5344CB8AC3E}">
        <p14:creationId xmlns:p14="http://schemas.microsoft.com/office/powerpoint/2010/main" val="42210687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D8891-474D-9A72-83A2-07AB713A8B51}"/>
              </a:ext>
            </a:extLst>
          </p:cNvPr>
          <p:cNvSpPr>
            <a:spLocks noGrp="1"/>
          </p:cNvSpPr>
          <p:nvPr>
            <p:ph type="title"/>
          </p:nvPr>
        </p:nvSpPr>
        <p:spPr/>
        <p:txBody>
          <a:bodyPr/>
          <a:lstStyle/>
          <a:p>
            <a:r>
              <a:rPr lang="en-CA" kern="100" dirty="0">
                <a:latin typeface="Calibri" panose="020F0502020204030204" pitchFamily="34" charset="0"/>
                <a:ea typeface="Calibri" panose="020F0502020204030204" pitchFamily="34" charset="0"/>
                <a:cs typeface="Times New Roman" panose="02020603050405020304" pitchFamily="18" charset="0"/>
              </a:rPr>
              <a:t>S</a:t>
            </a:r>
            <a:r>
              <a:rPr lang="en-CA" kern="100" dirty="0">
                <a:effectLst/>
                <a:latin typeface="Calibri" panose="020F0502020204030204" pitchFamily="34" charset="0"/>
                <a:ea typeface="Calibri" panose="020F0502020204030204" pitchFamily="34" charset="0"/>
                <a:cs typeface="Times New Roman" panose="02020603050405020304" pitchFamily="18" charset="0"/>
              </a:rPr>
              <a:t>uspicious indicators involving the use of cheques and wire transfers:</a:t>
            </a:r>
            <a:endParaRPr lang="en-US" dirty="0"/>
          </a:p>
        </p:txBody>
      </p:sp>
      <p:sp>
        <p:nvSpPr>
          <p:cNvPr id="3" name="Content Placeholder 2">
            <a:extLst>
              <a:ext uri="{FF2B5EF4-FFF2-40B4-BE49-F238E27FC236}">
                <a16:creationId xmlns:a16="http://schemas.microsoft.com/office/drawing/2014/main" id="{59677799-E8FE-2E06-700A-9174301C9A1F}"/>
              </a:ext>
            </a:extLst>
          </p:cNvPr>
          <p:cNvSpPr>
            <a:spLocks noGrp="1"/>
          </p:cNvSpPr>
          <p:nvPr>
            <p:ph idx="1"/>
          </p:nvPr>
        </p:nvSpPr>
        <p:spPr>
          <a:xfrm>
            <a:off x="601134" y="1930400"/>
            <a:ext cx="8596668" cy="4749074"/>
          </a:xfrm>
        </p:spPr>
        <p:txBody>
          <a:bodyPr>
            <a:noAutofit/>
          </a:bodyPr>
          <a:lstStyle/>
          <a:p>
            <a:pPr marL="0" marR="0">
              <a:lnSpc>
                <a:spcPct val="107000"/>
              </a:lnSpc>
              <a:spcBef>
                <a:spcPts val="0"/>
              </a:spcBef>
              <a:spcAft>
                <a:spcPts val="800"/>
              </a:spcAft>
              <a:buFont typeface="Wingdings" panose="05000000000000000000" pitchFamily="2" charset="2"/>
              <a:buChar char="Ø"/>
            </a:pPr>
            <a:r>
              <a:rPr lang="en-CA" sz="2400" kern="100" dirty="0">
                <a:effectLst/>
                <a:latin typeface="Calibri" panose="020F0502020204030204" pitchFamily="34" charset="0"/>
                <a:ea typeface="Calibri" panose="020F0502020204030204" pitchFamily="34" charset="0"/>
                <a:cs typeface="Times New Roman" panose="02020603050405020304" pitchFamily="18" charset="0"/>
              </a:rPr>
              <a:t>  The securities account is used for payments or outgoing wire 	transfers with little or no securities activities i.e. account 	appears to be used as a depository account or a conduit for 	transfers; </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buFont typeface="Wingdings" panose="05000000000000000000" pitchFamily="2" charset="2"/>
              <a:buChar char="Ø"/>
            </a:pPr>
            <a:r>
              <a:rPr lang="en-CA" sz="2400" kern="100" dirty="0">
                <a:effectLst/>
                <a:latin typeface="Calibri" panose="020F0502020204030204" pitchFamily="34" charset="0"/>
                <a:ea typeface="Calibri" panose="020F0502020204030204" pitchFamily="34" charset="0"/>
                <a:cs typeface="Times New Roman" panose="02020603050405020304" pitchFamily="18" charset="0"/>
              </a:rPr>
              <a:t>  Funds are transferred to financial or depository institutions 	other than those from where the funds were initially directed, 	specifically when different countries are involved;</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buFont typeface="Wingdings" panose="05000000000000000000" pitchFamily="2" charset="2"/>
              <a:buChar char="Ø"/>
            </a:pPr>
            <a:r>
              <a:rPr lang="en-CA" sz="2400" kern="100" dirty="0">
                <a:effectLst/>
                <a:latin typeface="Calibri" panose="020F0502020204030204" pitchFamily="34" charset="0"/>
                <a:ea typeface="Calibri" panose="020F0502020204030204" pitchFamily="34" charset="0"/>
                <a:cs typeface="Times New Roman" panose="02020603050405020304" pitchFamily="18" charset="0"/>
              </a:rPr>
              <a:t> Transfers with no apparent business purpose are made 	between 	different accounts owned by the customer; </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buFont typeface="Wingdings" panose="05000000000000000000" pitchFamily="2" charset="2"/>
              <a:buChar char="Ø"/>
            </a:pPr>
            <a:r>
              <a:rPr lang="en-CA" sz="2400" kern="100" dirty="0">
                <a:effectLst/>
                <a:latin typeface="Calibri" panose="020F0502020204030204" pitchFamily="34" charset="0"/>
                <a:ea typeface="Calibri" panose="020F0502020204030204" pitchFamily="34" charset="0"/>
                <a:cs typeface="Times New Roman" panose="02020603050405020304" pitchFamily="18" charset="0"/>
              </a:rPr>
              <a:t>Wire transfer logs, when viewed over a period of time, reveal 	suspicious or unusual patterns; </a:t>
            </a:r>
            <a:endParaRPr lang="en-US" sz="2400" dirty="0"/>
          </a:p>
        </p:txBody>
      </p:sp>
    </p:spTree>
    <p:extLst>
      <p:ext uri="{BB962C8B-B14F-4D97-AF65-F5344CB8AC3E}">
        <p14:creationId xmlns:p14="http://schemas.microsoft.com/office/powerpoint/2010/main" val="6361164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D3D4E6-3A53-0A8E-08EB-379EA23E0AED}"/>
              </a:ext>
            </a:extLst>
          </p:cNvPr>
          <p:cNvSpPr>
            <a:spLocks noGrp="1"/>
          </p:cNvSpPr>
          <p:nvPr>
            <p:ph type="title"/>
          </p:nvPr>
        </p:nvSpPr>
        <p:spPr/>
        <p:txBody>
          <a:bodyPr/>
          <a:lstStyle/>
          <a:p>
            <a:r>
              <a:rPr lang="en-CA" kern="100" dirty="0">
                <a:latin typeface="Calibri" panose="020F0502020204030204" pitchFamily="34" charset="0"/>
                <a:ea typeface="Calibri" panose="020F0502020204030204" pitchFamily="34" charset="0"/>
                <a:cs typeface="Times New Roman" panose="02020603050405020304" pitchFamily="18" charset="0"/>
              </a:rPr>
              <a:t>S</a:t>
            </a:r>
            <a:r>
              <a:rPr lang="en-CA" kern="100" dirty="0">
                <a:effectLst/>
                <a:latin typeface="Calibri" panose="020F0502020204030204" pitchFamily="34" charset="0"/>
                <a:ea typeface="Calibri" panose="020F0502020204030204" pitchFamily="34" charset="0"/>
                <a:cs typeface="Times New Roman" panose="02020603050405020304" pitchFamily="18" charset="0"/>
              </a:rPr>
              <a:t>uspicious indicators involving the use of cheques and wire transfers:</a:t>
            </a:r>
            <a:endParaRPr lang="en-US" dirty="0"/>
          </a:p>
        </p:txBody>
      </p:sp>
      <p:sp>
        <p:nvSpPr>
          <p:cNvPr id="3" name="Content Placeholder 2">
            <a:extLst>
              <a:ext uri="{FF2B5EF4-FFF2-40B4-BE49-F238E27FC236}">
                <a16:creationId xmlns:a16="http://schemas.microsoft.com/office/drawing/2014/main" id="{D298B3E7-C1C9-4F5D-ED3C-45BA6AFD73FD}"/>
              </a:ext>
            </a:extLst>
          </p:cNvPr>
          <p:cNvSpPr>
            <a:spLocks noGrp="1"/>
          </p:cNvSpPr>
          <p:nvPr>
            <p:ph idx="1"/>
          </p:nvPr>
        </p:nvSpPr>
        <p:spPr/>
        <p:txBody>
          <a:bodyPr/>
          <a:lstStyle/>
          <a:p>
            <a:pPr marL="114300" marR="0" indent="-457200">
              <a:lnSpc>
                <a:spcPct val="107000"/>
              </a:lnSpc>
              <a:spcBef>
                <a:spcPts val="0"/>
              </a:spcBef>
              <a:spcAft>
                <a:spcPts val="800"/>
              </a:spcAft>
              <a:buFont typeface="Wingdings" panose="05000000000000000000" pitchFamily="2" charset="2"/>
              <a:buChar char="Ø"/>
            </a:pPr>
            <a:r>
              <a:rPr lang="en-CA" sz="2800" kern="100" dirty="0">
                <a:effectLst/>
                <a:latin typeface="Calibri" panose="020F0502020204030204" pitchFamily="34" charset="0"/>
                <a:ea typeface="Calibri" panose="020F0502020204030204" pitchFamily="34" charset="0"/>
                <a:cs typeface="Times New Roman" panose="02020603050405020304" pitchFamily="18" charset="0"/>
              </a:rPr>
              <a:t>The customer requests that certain payments be 	routed through nostro or correspondent accounts held 	by the financial intermediary instead of its own 	account; and </a:t>
            </a:r>
            <a:endParaRPr lang="en-US" sz="2800" kern="100" dirty="0">
              <a:effectLst/>
              <a:latin typeface="Calibri" panose="020F0502020204030204" pitchFamily="34" charset="0"/>
              <a:ea typeface="Calibri" panose="020F0502020204030204" pitchFamily="34" charset="0"/>
              <a:cs typeface="Times New Roman" panose="02020603050405020304" pitchFamily="18" charset="0"/>
            </a:endParaRPr>
          </a:p>
          <a:p>
            <a:pPr marL="114300" marR="0" indent="-457200">
              <a:lnSpc>
                <a:spcPct val="107000"/>
              </a:lnSpc>
              <a:spcBef>
                <a:spcPts val="0"/>
              </a:spcBef>
              <a:spcAft>
                <a:spcPts val="800"/>
              </a:spcAft>
              <a:buFont typeface="Wingdings" panose="05000000000000000000" pitchFamily="2" charset="2"/>
              <a:buChar char="Ø"/>
            </a:pPr>
            <a:r>
              <a:rPr lang="en-CA" sz="2800" kern="100" dirty="0">
                <a:effectLst/>
                <a:latin typeface="Calibri" panose="020F0502020204030204" pitchFamily="34" charset="0"/>
                <a:ea typeface="Calibri" panose="020F0502020204030204" pitchFamily="34" charset="0"/>
                <a:cs typeface="Times New Roman" panose="02020603050405020304" pitchFamily="18" charset="0"/>
              </a:rPr>
              <a:t>Outgoing wire transfers to third parties coincide or 	are close in time to incoming wire transfers from other 	third parties.</a:t>
            </a:r>
            <a:endParaRPr lang="en-US" sz="2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9958821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621A98-8A9F-DD28-B0C0-82A549B7788B}"/>
              </a:ext>
            </a:extLst>
          </p:cNvPr>
          <p:cNvSpPr>
            <a:spLocks noGrp="1"/>
          </p:cNvSpPr>
          <p:nvPr>
            <p:ph type="title"/>
          </p:nvPr>
        </p:nvSpPr>
        <p:spPr>
          <a:xfrm>
            <a:off x="677333" y="156238"/>
            <a:ext cx="8596668" cy="1320800"/>
          </a:xfrm>
        </p:spPr>
        <p:txBody>
          <a:bodyPr>
            <a:normAutofit/>
          </a:bodyPr>
          <a:lstStyle/>
          <a:p>
            <a:r>
              <a:rPr lang="en-CA" sz="3200" dirty="0">
                <a:effectLst/>
                <a:latin typeface="Calibri" panose="020F0502020204030204" pitchFamily="34" charset="0"/>
                <a:ea typeface="Calibri" panose="020F0502020204030204" pitchFamily="34" charset="0"/>
                <a:cs typeface="Times New Roman" panose="02020603050405020304" pitchFamily="18" charset="0"/>
              </a:rPr>
              <a:t>Suspicious Indicators Associated with Advisory Services/Wealth Management</a:t>
            </a:r>
            <a:endParaRPr lang="en-US" sz="3200" dirty="0"/>
          </a:p>
        </p:txBody>
      </p:sp>
      <p:sp>
        <p:nvSpPr>
          <p:cNvPr id="3" name="Content Placeholder 2">
            <a:extLst>
              <a:ext uri="{FF2B5EF4-FFF2-40B4-BE49-F238E27FC236}">
                <a16:creationId xmlns:a16="http://schemas.microsoft.com/office/drawing/2014/main" id="{09C8661B-BC54-DAE5-B08A-127A1F358ADA}"/>
              </a:ext>
            </a:extLst>
          </p:cNvPr>
          <p:cNvSpPr>
            <a:spLocks noGrp="1"/>
          </p:cNvSpPr>
          <p:nvPr>
            <p:ph idx="1"/>
          </p:nvPr>
        </p:nvSpPr>
        <p:spPr>
          <a:xfrm>
            <a:off x="677333" y="1362075"/>
            <a:ext cx="9066741" cy="4679287"/>
          </a:xfrm>
        </p:spPr>
        <p:txBody>
          <a:bodyPr>
            <a:normAutofit fontScale="62500" lnSpcReduction="20000"/>
          </a:bodyPr>
          <a:lstStyle/>
          <a:p>
            <a:pPr marL="114300" marR="0" indent="-457200">
              <a:lnSpc>
                <a:spcPct val="107000"/>
              </a:lnSpc>
              <a:spcBef>
                <a:spcPts val="0"/>
              </a:spcBef>
              <a:spcAft>
                <a:spcPts val="800"/>
              </a:spcAft>
              <a:buFont typeface="Wingdings" panose="05000000000000000000" pitchFamily="2" charset="2"/>
              <a:buChar char="Ø"/>
            </a:pPr>
            <a:r>
              <a:rPr lang="en-CA" sz="3000" kern="100" dirty="0">
                <a:effectLst/>
                <a:latin typeface="Calibri" panose="020F0502020204030204" pitchFamily="34" charset="0"/>
                <a:ea typeface="Calibri" panose="020F0502020204030204" pitchFamily="34" charset="0"/>
                <a:cs typeface="Times New Roman" panose="02020603050405020304" pitchFamily="18" charset="0"/>
              </a:rPr>
              <a:t>Wealthy/powerful and PEP clients – who are reluctant to provide full CDD 	information, and who seek confirmation that their affairs will be kept confidential; </a:t>
            </a:r>
            <a:endParaRPr lang="en-US" sz="3000" kern="100" dirty="0">
              <a:effectLst/>
              <a:latin typeface="Calibri" panose="020F0502020204030204" pitchFamily="34" charset="0"/>
              <a:ea typeface="Calibri" panose="020F0502020204030204" pitchFamily="34" charset="0"/>
              <a:cs typeface="Times New Roman" panose="02020603050405020304" pitchFamily="18" charset="0"/>
            </a:endParaRPr>
          </a:p>
          <a:p>
            <a:pPr marL="114300" marR="0" indent="-457200">
              <a:lnSpc>
                <a:spcPct val="107000"/>
              </a:lnSpc>
              <a:spcBef>
                <a:spcPts val="0"/>
              </a:spcBef>
              <a:spcAft>
                <a:spcPts val="800"/>
              </a:spcAft>
              <a:buFont typeface="Wingdings" panose="05000000000000000000" pitchFamily="2" charset="2"/>
              <a:buChar char="Ø"/>
            </a:pPr>
            <a:r>
              <a:rPr lang="en-CA" sz="3000" kern="100" dirty="0">
                <a:effectLst/>
                <a:latin typeface="Calibri" panose="020F0502020204030204" pitchFamily="34" charset="0"/>
                <a:ea typeface="Calibri" panose="020F0502020204030204" pitchFamily="34" charset="0"/>
                <a:cs typeface="Times New Roman" panose="02020603050405020304" pitchFamily="18" charset="0"/>
              </a:rPr>
              <a:t>Clients with multiple and complex accounts in more than one jurisdiction, 	either </a:t>
            </a:r>
            <a:r>
              <a:rPr lang="en-CA" sz="3000" kern="100" dirty="0">
                <a:latin typeface="Calibri" panose="020F0502020204030204" pitchFamily="34" charset="0"/>
                <a:ea typeface="Calibri" panose="020F0502020204030204" pitchFamily="34" charset="0"/>
                <a:cs typeface="Times New Roman" panose="02020603050405020304" pitchFamily="18" charset="0"/>
              </a:rPr>
              <a:t>       </a:t>
            </a:r>
          </a:p>
          <a:p>
            <a:pPr marL="0" marR="0" indent="0">
              <a:lnSpc>
                <a:spcPct val="107000"/>
              </a:lnSpc>
              <a:spcBef>
                <a:spcPts val="0"/>
              </a:spcBef>
              <a:spcAft>
                <a:spcPts val="800"/>
              </a:spcAft>
              <a:buNone/>
            </a:pPr>
            <a:r>
              <a:rPr lang="en-CA" sz="3000" kern="100" dirty="0">
                <a:effectLst/>
                <a:latin typeface="Calibri" panose="020F0502020204030204" pitchFamily="34" charset="0"/>
                <a:ea typeface="Calibri" panose="020F0502020204030204" pitchFamily="34" charset="0"/>
                <a:cs typeface="Times New Roman" panose="02020603050405020304" pitchFamily="18" charset="0"/>
              </a:rPr>
              <a:t>        within the same firm or group, or with different firms;</a:t>
            </a:r>
            <a:endParaRPr lang="en-US" sz="3000" kern="100" dirty="0">
              <a:effectLst/>
              <a:latin typeface="Calibri" panose="020F0502020204030204" pitchFamily="34" charset="0"/>
              <a:ea typeface="Calibri" panose="020F0502020204030204" pitchFamily="34" charset="0"/>
              <a:cs typeface="Times New Roman" panose="02020603050405020304" pitchFamily="18" charset="0"/>
            </a:endParaRPr>
          </a:p>
          <a:p>
            <a:pPr marL="114300" marR="0" indent="-457200">
              <a:lnSpc>
                <a:spcPct val="107000"/>
              </a:lnSpc>
              <a:spcBef>
                <a:spcPts val="0"/>
              </a:spcBef>
              <a:spcAft>
                <a:spcPts val="800"/>
              </a:spcAft>
              <a:buFont typeface="Wingdings" panose="05000000000000000000" pitchFamily="2" charset="2"/>
              <a:buChar char="Ø"/>
            </a:pPr>
            <a:r>
              <a:rPr lang="en-CA" sz="3000" kern="100" dirty="0">
                <a:effectLst/>
                <a:latin typeface="Calibri" panose="020F0502020204030204" pitchFamily="34" charset="0"/>
                <a:ea typeface="Calibri" panose="020F0502020204030204" pitchFamily="34" charset="0"/>
                <a:cs typeface="Times New Roman" panose="02020603050405020304" pitchFamily="18" charset="0"/>
              </a:rPr>
              <a:t>Clients using wealth management services in conjunction with offshore 	trusts/shell       </a:t>
            </a:r>
          </a:p>
          <a:p>
            <a:pPr marL="0" marR="0" indent="0">
              <a:lnSpc>
                <a:spcPct val="107000"/>
              </a:lnSpc>
              <a:spcBef>
                <a:spcPts val="0"/>
              </a:spcBef>
              <a:spcAft>
                <a:spcPts val="800"/>
              </a:spcAft>
              <a:buNone/>
            </a:pPr>
            <a:r>
              <a:rPr lang="en-CA" sz="3000" kern="100" dirty="0">
                <a:latin typeface="Calibri" panose="020F0502020204030204" pitchFamily="34" charset="0"/>
                <a:ea typeface="Calibri" panose="020F0502020204030204" pitchFamily="34" charset="0"/>
                <a:cs typeface="Times New Roman" panose="02020603050405020304" pitchFamily="18" charset="0"/>
              </a:rPr>
              <a:t>         </a:t>
            </a:r>
            <a:r>
              <a:rPr lang="en-CA" sz="3000" kern="100" dirty="0">
                <a:effectLst/>
                <a:latin typeface="Calibri" panose="020F0502020204030204" pitchFamily="34" charset="0"/>
                <a:ea typeface="Calibri" panose="020F0502020204030204" pitchFamily="34" charset="0"/>
                <a:cs typeface="Times New Roman" panose="02020603050405020304" pitchFamily="18" charset="0"/>
              </a:rPr>
              <a:t>companies to disguise beneficial ownership; </a:t>
            </a:r>
            <a:endParaRPr lang="en-US" sz="3000" kern="100" dirty="0">
              <a:effectLst/>
              <a:latin typeface="Calibri" panose="020F0502020204030204" pitchFamily="34" charset="0"/>
              <a:ea typeface="Calibri" panose="020F0502020204030204" pitchFamily="34" charset="0"/>
              <a:cs typeface="Times New Roman" panose="02020603050405020304" pitchFamily="18" charset="0"/>
            </a:endParaRPr>
          </a:p>
          <a:p>
            <a:pPr marL="114300" marR="0" indent="-457200">
              <a:lnSpc>
                <a:spcPct val="107000"/>
              </a:lnSpc>
              <a:spcBef>
                <a:spcPts val="0"/>
              </a:spcBef>
              <a:spcAft>
                <a:spcPts val="800"/>
              </a:spcAft>
              <a:buFont typeface="Wingdings" panose="05000000000000000000" pitchFamily="2" charset="2"/>
              <a:buChar char="Ø"/>
            </a:pPr>
            <a:r>
              <a:rPr lang="en-CA" sz="3000" kern="100" dirty="0">
                <a:effectLst/>
                <a:latin typeface="Calibri" panose="020F0502020204030204" pitchFamily="34" charset="0"/>
                <a:ea typeface="Calibri" panose="020F0502020204030204" pitchFamily="34" charset="0"/>
                <a:cs typeface="Times New Roman" panose="02020603050405020304" pitchFamily="18" charset="0"/>
              </a:rPr>
              <a:t>Wealth management activities in countries with a tradition of banking secrecy</a:t>
            </a:r>
            <a:endParaRPr lang="en-US" sz="3000" kern="100" dirty="0">
              <a:effectLst/>
              <a:latin typeface="Calibri" panose="020F0502020204030204" pitchFamily="34" charset="0"/>
              <a:ea typeface="Calibri" panose="020F0502020204030204" pitchFamily="34" charset="0"/>
              <a:cs typeface="Times New Roman" panose="02020603050405020304" pitchFamily="18" charset="0"/>
            </a:endParaRPr>
          </a:p>
          <a:p>
            <a:pPr marL="114300" marR="0" indent="-457200">
              <a:lnSpc>
                <a:spcPct val="107000"/>
              </a:lnSpc>
              <a:spcBef>
                <a:spcPts val="0"/>
              </a:spcBef>
              <a:spcAft>
                <a:spcPts val="800"/>
              </a:spcAft>
              <a:buFont typeface="Wingdings" panose="05000000000000000000" pitchFamily="2" charset="2"/>
              <a:buChar char="Ø"/>
            </a:pPr>
            <a:r>
              <a:rPr lang="en-CA" sz="3000" kern="100" dirty="0">
                <a:effectLst/>
                <a:latin typeface="Calibri" panose="020F0502020204030204" pitchFamily="34" charset="0"/>
                <a:ea typeface="Calibri" panose="020F0502020204030204" pitchFamily="34" charset="0"/>
                <a:cs typeface="Times New Roman" panose="02020603050405020304" pitchFamily="18" charset="0"/>
              </a:rPr>
              <a:t>The transmission of funds and other assets by private clients that involve high value </a:t>
            </a:r>
          </a:p>
          <a:p>
            <a:pPr marL="0" marR="0" indent="0">
              <a:lnSpc>
                <a:spcPct val="107000"/>
              </a:lnSpc>
              <a:spcBef>
                <a:spcPts val="0"/>
              </a:spcBef>
              <a:spcAft>
                <a:spcPts val="800"/>
              </a:spcAft>
              <a:buNone/>
            </a:pPr>
            <a:r>
              <a:rPr lang="en-CA" sz="3000" kern="100" dirty="0">
                <a:latin typeface="Calibri" panose="020F0502020204030204" pitchFamily="34" charset="0"/>
                <a:ea typeface="Calibri" panose="020F0502020204030204" pitchFamily="34" charset="0"/>
                <a:cs typeface="Times New Roman" panose="02020603050405020304" pitchFamily="18" charset="0"/>
              </a:rPr>
              <a:t>         </a:t>
            </a:r>
            <a:r>
              <a:rPr lang="en-CA" sz="3000" kern="100" dirty="0">
                <a:effectLst/>
                <a:latin typeface="Calibri" panose="020F0502020204030204" pitchFamily="34" charset="0"/>
                <a:ea typeface="Calibri" panose="020F0502020204030204" pitchFamily="34" charset="0"/>
                <a:cs typeface="Times New Roman" panose="02020603050405020304" pitchFamily="18" charset="0"/>
              </a:rPr>
              <a:t>transactions, requiring rapid transfers to be made across accounts in different </a:t>
            </a:r>
          </a:p>
          <a:p>
            <a:pPr marL="0" marR="0" indent="0">
              <a:lnSpc>
                <a:spcPct val="107000"/>
              </a:lnSpc>
              <a:spcBef>
                <a:spcPts val="0"/>
              </a:spcBef>
              <a:spcAft>
                <a:spcPts val="800"/>
              </a:spcAft>
              <a:buNone/>
            </a:pPr>
            <a:r>
              <a:rPr lang="en-CA" sz="3000" kern="100" dirty="0">
                <a:latin typeface="Calibri" panose="020F0502020204030204" pitchFamily="34" charset="0"/>
                <a:ea typeface="Calibri" panose="020F0502020204030204" pitchFamily="34" charset="0"/>
                <a:cs typeface="Times New Roman" panose="02020603050405020304" pitchFamily="18" charset="0"/>
              </a:rPr>
              <a:t>         </a:t>
            </a:r>
            <a:r>
              <a:rPr lang="en-CA" sz="3000" kern="100" dirty="0">
                <a:effectLst/>
                <a:latin typeface="Calibri" panose="020F0502020204030204" pitchFamily="34" charset="0"/>
                <a:ea typeface="Calibri" panose="020F0502020204030204" pitchFamily="34" charset="0"/>
                <a:cs typeface="Times New Roman" panose="02020603050405020304" pitchFamily="18" charset="0"/>
              </a:rPr>
              <a:t>countries and regions of the world; and</a:t>
            </a:r>
            <a:endParaRPr lang="en-US" sz="3000" kern="100" dirty="0">
              <a:effectLst/>
              <a:latin typeface="Calibri" panose="020F0502020204030204" pitchFamily="34" charset="0"/>
              <a:ea typeface="Calibri" panose="020F0502020204030204" pitchFamily="34" charset="0"/>
              <a:cs typeface="Times New Roman" panose="02020603050405020304" pitchFamily="18" charset="0"/>
            </a:endParaRPr>
          </a:p>
          <a:p>
            <a:pPr marL="114300" marR="0" indent="-457200">
              <a:lnSpc>
                <a:spcPct val="107000"/>
              </a:lnSpc>
              <a:spcBef>
                <a:spcPts val="0"/>
              </a:spcBef>
              <a:spcAft>
                <a:spcPts val="800"/>
              </a:spcAft>
              <a:buFont typeface="Wingdings" panose="05000000000000000000" pitchFamily="2" charset="2"/>
              <a:buChar char="Ø"/>
            </a:pPr>
            <a:r>
              <a:rPr lang="en-CA" sz="3000" kern="100" dirty="0">
                <a:effectLst/>
                <a:latin typeface="Calibri" panose="020F0502020204030204" pitchFamily="34" charset="0"/>
                <a:ea typeface="Calibri" panose="020F0502020204030204" pitchFamily="34" charset="0"/>
                <a:cs typeface="Times New Roman" panose="02020603050405020304" pitchFamily="18" charset="0"/>
              </a:rPr>
              <a:t>The use of pooled/omnibus type accounts that are used together to collect funds </a:t>
            </a:r>
          </a:p>
          <a:p>
            <a:pPr marL="0" marR="0" indent="0">
              <a:lnSpc>
                <a:spcPct val="107000"/>
              </a:lnSpc>
              <a:spcBef>
                <a:spcPts val="0"/>
              </a:spcBef>
              <a:spcAft>
                <a:spcPts val="800"/>
              </a:spcAft>
              <a:buNone/>
            </a:pPr>
            <a:r>
              <a:rPr lang="en-CA" sz="3000" kern="100" dirty="0">
                <a:latin typeface="Calibri" panose="020F0502020204030204" pitchFamily="34" charset="0"/>
                <a:ea typeface="Calibri" panose="020F0502020204030204" pitchFamily="34" charset="0"/>
                <a:cs typeface="Times New Roman" panose="02020603050405020304" pitchFamily="18" charset="0"/>
              </a:rPr>
              <a:t>         </a:t>
            </a:r>
            <a:r>
              <a:rPr lang="en-CA" sz="3000" kern="100" dirty="0">
                <a:effectLst/>
                <a:latin typeface="Calibri" panose="020F0502020204030204" pitchFamily="34" charset="0"/>
                <a:ea typeface="Calibri" panose="020F0502020204030204" pitchFamily="34" charset="0"/>
                <a:cs typeface="Times New Roman" panose="02020603050405020304" pitchFamily="18" charset="0"/>
              </a:rPr>
              <a:t>from a variety of sources and clients for onward transmission</a:t>
            </a:r>
            <a:endParaRPr lang="en-US" sz="30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6458819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28731"/>
            <a:ext cx="8596668" cy="1320800"/>
          </a:xfrm>
        </p:spPr>
        <p:txBody>
          <a:bodyPr>
            <a:normAutofit fontScale="90000"/>
          </a:bodyPr>
          <a:lstStyle/>
          <a:p>
            <a:pPr marL="0" indent="0">
              <a:buNone/>
            </a:pPr>
            <a:r>
              <a:rPr lang="en-CA" sz="4400" b="1" i="1" dirty="0"/>
              <a:t>Money Laundering and Financial Crime, Through Securities Around the World</a:t>
            </a:r>
          </a:p>
        </p:txBody>
      </p:sp>
      <p:sp>
        <p:nvSpPr>
          <p:cNvPr id="3" name="Content Placeholder 2"/>
          <p:cNvSpPr>
            <a:spLocks noGrp="1"/>
          </p:cNvSpPr>
          <p:nvPr>
            <p:ph idx="1"/>
          </p:nvPr>
        </p:nvSpPr>
        <p:spPr>
          <a:xfrm>
            <a:off x="677334" y="1712720"/>
            <a:ext cx="8596668" cy="3880773"/>
          </a:xfrm>
        </p:spPr>
        <p:txBody>
          <a:bodyPr>
            <a:normAutofit/>
          </a:bodyPr>
          <a:lstStyle/>
          <a:p>
            <a:pPr marL="0" indent="0">
              <a:buNone/>
            </a:pPr>
            <a:r>
              <a:rPr lang="en-US" sz="4000" b="1" i="1" dirty="0"/>
              <a:t>   </a:t>
            </a:r>
            <a:endParaRPr lang="en-CA" sz="3600" b="1" i="1" dirty="0"/>
          </a:p>
          <a:p>
            <a:pPr marL="0" indent="0">
              <a:buNone/>
            </a:pPr>
            <a:endParaRPr lang="en-CA" sz="3600" dirty="0"/>
          </a:p>
          <a:p>
            <a:pPr marL="0" indent="0">
              <a:buNone/>
            </a:pPr>
            <a:r>
              <a:rPr lang="en-CA" sz="3600" dirty="0"/>
              <a:t>Amber Scott, Marissa Daniels, Garry Clement</a:t>
            </a:r>
          </a:p>
          <a:p>
            <a:pPr marL="0" indent="0">
              <a:buNone/>
            </a:pPr>
            <a:endParaRPr lang="en-CA" sz="3600" dirty="0"/>
          </a:p>
        </p:txBody>
      </p:sp>
      <p:cxnSp>
        <p:nvCxnSpPr>
          <p:cNvPr id="6" name="Straight Connector 5"/>
          <p:cNvCxnSpPr>
            <a:cxnSpLocks/>
          </p:cNvCxnSpPr>
          <p:nvPr/>
        </p:nvCxnSpPr>
        <p:spPr>
          <a:xfrm>
            <a:off x="597022" y="2865382"/>
            <a:ext cx="8596668" cy="0"/>
          </a:xfrm>
          <a:prstGeom prst="line">
            <a:avLst/>
          </a:prstGeom>
        </p:spPr>
        <p:style>
          <a:lnRef idx="1">
            <a:schemeClr val="accent1"/>
          </a:lnRef>
          <a:fillRef idx="0">
            <a:schemeClr val="accent1"/>
          </a:fillRef>
          <a:effectRef idx="0">
            <a:schemeClr val="accent1"/>
          </a:effectRef>
          <a:fontRef idx="minor">
            <a:schemeClr val="tx1"/>
          </a:fontRef>
        </p:style>
      </p:cxn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699413"/>
            <a:ext cx="2617549" cy="1158587"/>
          </a:xfrm>
          <a:prstGeom prst="rect">
            <a:avLst/>
          </a:prstGeom>
        </p:spPr>
      </p:pic>
    </p:spTree>
    <p:extLst>
      <p:ext uri="{BB962C8B-B14F-4D97-AF65-F5344CB8AC3E}">
        <p14:creationId xmlns:p14="http://schemas.microsoft.com/office/powerpoint/2010/main" val="2128020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C4DDB5-7611-0284-0E5A-D58B2E57E88F}"/>
              </a:ext>
            </a:extLst>
          </p:cNvPr>
          <p:cNvSpPr>
            <a:spLocks noGrp="1"/>
          </p:cNvSpPr>
          <p:nvPr>
            <p:ph type="title"/>
          </p:nvPr>
        </p:nvSpPr>
        <p:spPr/>
        <p:txBody>
          <a:bodyPr/>
          <a:lstStyle/>
          <a:p>
            <a:r>
              <a:rPr lang="en-US" dirty="0"/>
              <a:t>Quote by Robert Kennedy</a:t>
            </a:r>
          </a:p>
        </p:txBody>
      </p:sp>
      <p:sp>
        <p:nvSpPr>
          <p:cNvPr id="3" name="TextBox 2">
            <a:extLst>
              <a:ext uri="{FF2B5EF4-FFF2-40B4-BE49-F238E27FC236}">
                <a16:creationId xmlns:a16="http://schemas.microsoft.com/office/drawing/2014/main" id="{801DD9FB-EC65-74E4-863D-D26E97118519}"/>
              </a:ext>
            </a:extLst>
          </p:cNvPr>
          <p:cNvSpPr txBox="1"/>
          <p:nvPr/>
        </p:nvSpPr>
        <p:spPr>
          <a:xfrm>
            <a:off x="538843" y="1999977"/>
            <a:ext cx="9525000" cy="3416320"/>
          </a:xfrm>
          <a:prstGeom prst="rect">
            <a:avLst/>
          </a:prstGeom>
          <a:noFill/>
        </p:spPr>
        <p:txBody>
          <a:bodyPr wrap="square" rtlCol="0">
            <a:spAutoFit/>
          </a:bodyPr>
          <a:lstStyle/>
          <a:p>
            <a:r>
              <a:rPr lang="en-US" sz="3600" dirty="0"/>
              <a:t>Every generation inherits a world it never made; as it does so, it automatically becomes the trustee of that world for those who come after. In due course, each generation makes its own accounting to its children.</a:t>
            </a:r>
          </a:p>
        </p:txBody>
      </p:sp>
    </p:spTree>
    <p:extLst>
      <p:ext uri="{BB962C8B-B14F-4D97-AF65-F5344CB8AC3E}">
        <p14:creationId xmlns:p14="http://schemas.microsoft.com/office/powerpoint/2010/main" val="11065796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380FF0-FF78-5B93-FA38-07139BD3B8B6}"/>
              </a:ext>
            </a:extLst>
          </p:cNvPr>
          <p:cNvSpPr>
            <a:spLocks noGrp="1"/>
          </p:cNvSpPr>
          <p:nvPr>
            <p:ph type="title"/>
          </p:nvPr>
        </p:nvSpPr>
        <p:spPr/>
        <p:txBody>
          <a:bodyPr/>
          <a:lstStyle/>
          <a:p>
            <a:r>
              <a:rPr lang="en-US" dirty="0"/>
              <a:t>Securities and money laundering reality</a:t>
            </a:r>
          </a:p>
        </p:txBody>
      </p:sp>
      <p:sp>
        <p:nvSpPr>
          <p:cNvPr id="3" name="Content Placeholder 2">
            <a:extLst>
              <a:ext uri="{FF2B5EF4-FFF2-40B4-BE49-F238E27FC236}">
                <a16:creationId xmlns:a16="http://schemas.microsoft.com/office/drawing/2014/main" id="{933A8A86-6AA5-DD72-652C-A9BE3639B851}"/>
              </a:ext>
            </a:extLst>
          </p:cNvPr>
          <p:cNvSpPr>
            <a:spLocks noGrp="1"/>
          </p:cNvSpPr>
          <p:nvPr>
            <p:ph idx="1"/>
          </p:nvPr>
        </p:nvSpPr>
        <p:spPr>
          <a:xfrm>
            <a:off x="677334" y="1379539"/>
            <a:ext cx="9163352" cy="4583111"/>
          </a:xfrm>
        </p:spPr>
        <p:txBody>
          <a:bodyPr>
            <a:normAutofit fontScale="70000" lnSpcReduction="20000"/>
          </a:bodyPr>
          <a:lstStyle/>
          <a:p>
            <a:pPr marL="0" indent="0">
              <a:buNone/>
            </a:pPr>
            <a:r>
              <a:rPr lang="en-CA" sz="3600" kern="100" dirty="0">
                <a:effectLst/>
                <a:latin typeface="Calibri" panose="020F0502020204030204" pitchFamily="34" charset="0"/>
                <a:ea typeface="Calibri" panose="020F0502020204030204" pitchFamily="34" charset="0"/>
                <a:cs typeface="Times New Roman" panose="02020603050405020304" pitchFamily="18" charset="0"/>
              </a:rPr>
              <a:t>Some of the features that have long characterised the industry, including its speed in executing transactions, its global reach, and its adaptability, can make it attractive to those who would abuse it for illicit purposes, including money laundering and terrorist financing. Moreover, the securities sector is perhaps unique among industries in that it can be used both to launder illicit funds obtained elsewhere, and to generate illicit funds within the industry itself through fraudulent activities. Transactions and techniques associated with money laundering and the specific predicate securities offences are often difficult to distinguish, which is why specific indicators and case studies for insider trading, market manipulation and securities fraud are relevant and included in this study.</a:t>
            </a:r>
            <a:endParaRPr lang="en-US" sz="36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1678127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92F943-4090-B531-5F6E-3314A8DF9CC2}"/>
              </a:ext>
            </a:extLst>
          </p:cNvPr>
          <p:cNvSpPr>
            <a:spLocks noGrp="1"/>
          </p:cNvSpPr>
          <p:nvPr>
            <p:ph type="title"/>
          </p:nvPr>
        </p:nvSpPr>
        <p:spPr>
          <a:xfrm>
            <a:off x="677334" y="609599"/>
            <a:ext cx="8596668" cy="1550989"/>
          </a:xfrm>
        </p:spPr>
        <p:txBody>
          <a:bodyPr>
            <a:noAutofit/>
          </a:bodyPr>
          <a:lstStyle/>
          <a:p>
            <a:r>
              <a:rPr lang="en-CA" sz="3200" dirty="0">
                <a:effectLst/>
                <a:latin typeface="Calibri" panose="020F0502020204030204" pitchFamily="34" charset="0"/>
                <a:ea typeface="Calibri" panose="020F0502020204030204" pitchFamily="34" charset="0"/>
                <a:cs typeface="Times New Roman" panose="02020603050405020304" pitchFamily="18" charset="0"/>
              </a:rPr>
              <a:t>MONEYVAL typology identified the following areas as presenting the greatest ML vulnerabilities in the securities industry: </a:t>
            </a:r>
            <a:endParaRPr lang="en-US" sz="3200" dirty="0"/>
          </a:p>
        </p:txBody>
      </p:sp>
      <p:sp>
        <p:nvSpPr>
          <p:cNvPr id="3" name="Content Placeholder 2">
            <a:extLst>
              <a:ext uri="{FF2B5EF4-FFF2-40B4-BE49-F238E27FC236}">
                <a16:creationId xmlns:a16="http://schemas.microsoft.com/office/drawing/2014/main" id="{2C591539-348A-5BAC-3B8D-C954830A376F}"/>
              </a:ext>
            </a:extLst>
          </p:cNvPr>
          <p:cNvSpPr>
            <a:spLocks noGrp="1"/>
          </p:cNvSpPr>
          <p:nvPr>
            <p:ph idx="1"/>
          </p:nvPr>
        </p:nvSpPr>
        <p:spPr/>
        <p:txBody>
          <a:bodyPr/>
          <a:lstStyle/>
          <a:p>
            <a:pPr marL="114300" marR="0" indent="-457200">
              <a:lnSpc>
                <a:spcPct val="107000"/>
              </a:lnSpc>
              <a:spcBef>
                <a:spcPts val="0"/>
              </a:spcBef>
              <a:spcAft>
                <a:spcPts val="800"/>
              </a:spcAft>
              <a:buFont typeface="Wingdings" panose="05000000000000000000" pitchFamily="2" charset="2"/>
              <a:buChar char="Ø"/>
            </a:pPr>
            <a:r>
              <a:rPr lang="en-CA" sz="3200" kern="100" dirty="0">
                <a:effectLst/>
                <a:latin typeface="Calibri" panose="020F0502020204030204" pitchFamily="34" charset="0"/>
                <a:ea typeface="Calibri" panose="020F0502020204030204" pitchFamily="34" charset="0"/>
                <a:cs typeface="Times New Roman" panose="02020603050405020304" pitchFamily="18" charset="0"/>
              </a:rPr>
              <a:t>Wholesale markets;</a:t>
            </a:r>
            <a:endParaRPr lang="en-US" sz="3200" kern="100" dirty="0">
              <a:effectLst/>
              <a:latin typeface="Calibri" panose="020F0502020204030204" pitchFamily="34" charset="0"/>
              <a:ea typeface="Calibri" panose="020F0502020204030204" pitchFamily="34" charset="0"/>
              <a:cs typeface="Times New Roman" panose="02020603050405020304" pitchFamily="18" charset="0"/>
            </a:endParaRPr>
          </a:p>
          <a:p>
            <a:pPr marL="114300" marR="0" indent="-457200">
              <a:lnSpc>
                <a:spcPct val="107000"/>
              </a:lnSpc>
              <a:spcBef>
                <a:spcPts val="0"/>
              </a:spcBef>
              <a:spcAft>
                <a:spcPts val="800"/>
              </a:spcAft>
              <a:buFont typeface="Wingdings" panose="05000000000000000000" pitchFamily="2" charset="2"/>
              <a:buChar char="Ø"/>
            </a:pPr>
            <a:r>
              <a:rPr lang="en-CA" sz="3200" kern="100" dirty="0">
                <a:effectLst/>
                <a:latin typeface="Calibri" panose="020F0502020204030204" pitchFamily="34" charset="0"/>
                <a:ea typeface="Calibri" panose="020F0502020204030204" pitchFamily="34" charset="0"/>
                <a:cs typeface="Times New Roman" panose="02020603050405020304" pitchFamily="18" charset="0"/>
              </a:rPr>
              <a:t>Unregulated funds; </a:t>
            </a:r>
            <a:endParaRPr lang="en-US" sz="3200" kern="100" dirty="0">
              <a:effectLst/>
              <a:latin typeface="Calibri" panose="020F0502020204030204" pitchFamily="34" charset="0"/>
              <a:ea typeface="Calibri" panose="020F0502020204030204" pitchFamily="34" charset="0"/>
              <a:cs typeface="Times New Roman" panose="02020603050405020304" pitchFamily="18" charset="0"/>
            </a:endParaRPr>
          </a:p>
          <a:p>
            <a:pPr marL="114300" marR="0" indent="-457200">
              <a:lnSpc>
                <a:spcPct val="107000"/>
              </a:lnSpc>
              <a:spcBef>
                <a:spcPts val="0"/>
              </a:spcBef>
              <a:spcAft>
                <a:spcPts val="800"/>
              </a:spcAft>
              <a:buFont typeface="Wingdings" panose="05000000000000000000" pitchFamily="2" charset="2"/>
              <a:buChar char="Ø"/>
            </a:pPr>
            <a:r>
              <a:rPr lang="en-CA" sz="3200" kern="100" dirty="0">
                <a:effectLst/>
                <a:latin typeface="Calibri" panose="020F0502020204030204" pitchFamily="34" charset="0"/>
                <a:ea typeface="Calibri" panose="020F0502020204030204" pitchFamily="34" charset="0"/>
                <a:cs typeface="Times New Roman" panose="02020603050405020304" pitchFamily="18" charset="0"/>
              </a:rPr>
              <a:t>Wealth management;</a:t>
            </a:r>
            <a:endParaRPr lang="en-US" sz="3200" kern="100" dirty="0">
              <a:effectLst/>
              <a:latin typeface="Calibri" panose="020F0502020204030204" pitchFamily="34" charset="0"/>
              <a:ea typeface="Calibri" panose="020F0502020204030204" pitchFamily="34" charset="0"/>
              <a:cs typeface="Times New Roman" panose="02020603050405020304" pitchFamily="18" charset="0"/>
            </a:endParaRPr>
          </a:p>
          <a:p>
            <a:pPr marL="114300" marR="0" indent="-457200">
              <a:lnSpc>
                <a:spcPct val="107000"/>
              </a:lnSpc>
              <a:spcBef>
                <a:spcPts val="0"/>
              </a:spcBef>
              <a:spcAft>
                <a:spcPts val="800"/>
              </a:spcAft>
              <a:buFont typeface="Wingdings" panose="05000000000000000000" pitchFamily="2" charset="2"/>
              <a:buChar char="Ø"/>
            </a:pPr>
            <a:r>
              <a:rPr lang="en-CA" sz="3200" kern="100" dirty="0">
                <a:effectLst/>
                <a:latin typeface="Calibri" panose="020F0502020204030204" pitchFamily="34" charset="0"/>
                <a:ea typeface="Calibri" panose="020F0502020204030204" pitchFamily="34" charset="0"/>
                <a:cs typeface="Times New Roman" panose="02020603050405020304" pitchFamily="18" charset="0"/>
              </a:rPr>
              <a:t> Investment funds; </a:t>
            </a:r>
            <a:endParaRPr lang="en-US" sz="3200" kern="100" dirty="0">
              <a:effectLst/>
              <a:latin typeface="Calibri" panose="020F0502020204030204" pitchFamily="34" charset="0"/>
              <a:ea typeface="Calibri" panose="020F0502020204030204" pitchFamily="34" charset="0"/>
              <a:cs typeface="Times New Roman" panose="02020603050405020304" pitchFamily="18" charset="0"/>
            </a:endParaRPr>
          </a:p>
          <a:p>
            <a:pPr marL="114300" marR="0" indent="-457200">
              <a:lnSpc>
                <a:spcPct val="107000"/>
              </a:lnSpc>
              <a:spcBef>
                <a:spcPts val="0"/>
              </a:spcBef>
              <a:spcAft>
                <a:spcPts val="800"/>
              </a:spcAft>
              <a:buFont typeface="Wingdings" panose="05000000000000000000" pitchFamily="2" charset="2"/>
              <a:buChar char="Ø"/>
            </a:pPr>
            <a:r>
              <a:rPr lang="en-CA" sz="3200" kern="100" dirty="0">
                <a:latin typeface="Calibri" panose="020F0502020204030204" pitchFamily="34" charset="0"/>
                <a:ea typeface="Calibri" panose="020F0502020204030204" pitchFamily="34" charset="0"/>
                <a:cs typeface="Times New Roman" panose="02020603050405020304" pitchFamily="18" charset="0"/>
                <a:sym typeface="Symbol" panose="05050102010706020507" pitchFamily="18" charset="2"/>
              </a:rPr>
              <a:t> </a:t>
            </a:r>
            <a:r>
              <a:rPr lang="en-CA" sz="3200" kern="100" dirty="0">
                <a:effectLst/>
                <a:latin typeface="Calibri" panose="020F0502020204030204" pitchFamily="34" charset="0"/>
                <a:ea typeface="Calibri" panose="020F0502020204030204" pitchFamily="34" charset="0"/>
                <a:cs typeface="Times New Roman" panose="02020603050405020304" pitchFamily="18" charset="0"/>
              </a:rPr>
              <a:t>Bearer securities; and </a:t>
            </a:r>
            <a:endParaRPr lang="en-US" sz="3200" kern="100" dirty="0">
              <a:effectLst/>
              <a:latin typeface="Calibri" panose="020F0502020204030204" pitchFamily="34" charset="0"/>
              <a:ea typeface="Calibri" panose="020F0502020204030204" pitchFamily="34" charset="0"/>
              <a:cs typeface="Times New Roman" panose="02020603050405020304" pitchFamily="18" charset="0"/>
            </a:endParaRPr>
          </a:p>
          <a:p>
            <a:pPr marL="114300" marR="0" indent="-457200">
              <a:lnSpc>
                <a:spcPct val="107000"/>
              </a:lnSpc>
              <a:spcBef>
                <a:spcPts val="0"/>
              </a:spcBef>
              <a:spcAft>
                <a:spcPts val="800"/>
              </a:spcAft>
              <a:buFont typeface="Wingdings" panose="05000000000000000000" pitchFamily="2" charset="2"/>
              <a:buChar char="Ø"/>
            </a:pPr>
            <a:r>
              <a:rPr lang="en-CA" sz="3200" kern="100" dirty="0">
                <a:latin typeface="Calibri" panose="020F0502020204030204" pitchFamily="34" charset="0"/>
                <a:ea typeface="Calibri" panose="020F0502020204030204" pitchFamily="34" charset="0"/>
                <a:cs typeface="Times New Roman" panose="02020603050405020304" pitchFamily="18" charset="0"/>
                <a:sym typeface="Symbol" panose="05050102010706020507" pitchFamily="18" charset="2"/>
              </a:rPr>
              <a:t> </a:t>
            </a:r>
            <a:r>
              <a:rPr lang="en-CA" sz="3200" kern="100" dirty="0">
                <a:effectLst/>
                <a:latin typeface="Calibri" panose="020F0502020204030204" pitchFamily="34" charset="0"/>
                <a:ea typeface="Calibri" panose="020F0502020204030204" pitchFamily="34" charset="0"/>
                <a:cs typeface="Times New Roman" panose="02020603050405020304" pitchFamily="18" charset="0"/>
              </a:rPr>
              <a:t>Bills of exchange.</a:t>
            </a:r>
            <a:endParaRPr lang="en-US" sz="32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8553903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9F05C3-AEC2-909E-40BD-7D93A5F34B8F}"/>
              </a:ext>
            </a:extLst>
          </p:cNvPr>
          <p:cNvSpPr>
            <a:spLocks noGrp="1"/>
          </p:cNvSpPr>
          <p:nvPr>
            <p:ph type="title"/>
          </p:nvPr>
        </p:nvSpPr>
        <p:spPr>
          <a:xfrm>
            <a:off x="677334" y="216563"/>
            <a:ext cx="8596668" cy="1320800"/>
          </a:xfrm>
        </p:spPr>
        <p:txBody>
          <a:bodyPr>
            <a:normAutofit fontScale="90000"/>
          </a:bodyPr>
          <a:lstStyle/>
          <a:p>
            <a:r>
              <a:rPr lang="en-CA" kern="100" dirty="0">
                <a:effectLst/>
                <a:latin typeface="Calibri" panose="020F0502020204030204" pitchFamily="34" charset="0"/>
                <a:ea typeface="Calibri" panose="020F0502020204030204" pitchFamily="34" charset="0"/>
                <a:cs typeface="Times New Roman" panose="02020603050405020304" pitchFamily="18" charset="0"/>
              </a:rPr>
              <a:t>APG member </a:t>
            </a:r>
            <a:r>
              <a:rPr lang="en-CA" kern="100" dirty="0" err="1">
                <a:effectLst/>
                <a:latin typeface="Calibri" panose="020F0502020204030204" pitchFamily="34" charset="0"/>
                <a:ea typeface="Calibri" panose="020F0502020204030204" pitchFamily="34" charset="0"/>
                <a:cs typeface="Times New Roman" panose="02020603050405020304" pitchFamily="18" charset="0"/>
              </a:rPr>
              <a:t>countries,suspicious</a:t>
            </a:r>
            <a:r>
              <a:rPr lang="en-CA" kern="100" dirty="0">
                <a:effectLst/>
                <a:latin typeface="Calibri" panose="020F0502020204030204" pitchFamily="34" charset="0"/>
                <a:ea typeface="Calibri" panose="020F0502020204030204" pitchFamily="34" charset="0"/>
                <a:cs typeface="Times New Roman" panose="02020603050405020304" pitchFamily="18" charset="0"/>
              </a:rPr>
              <a:t> indicators and methods related to money laundering and predicate offences involving the securities industry:</a:t>
            </a:r>
            <a:br>
              <a:rPr lang="en-US" sz="1800" kern="100" dirty="0">
                <a:effectLst/>
                <a:latin typeface="Calibri" panose="020F0502020204030204" pitchFamily="34" charset="0"/>
                <a:ea typeface="Calibri" panose="020F0502020204030204" pitchFamily="34" charset="0"/>
                <a:cs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id="{123453F1-FB0B-F034-9800-17665F9795BC}"/>
              </a:ext>
            </a:extLst>
          </p:cNvPr>
          <p:cNvSpPr>
            <a:spLocks noGrp="1"/>
          </p:cNvSpPr>
          <p:nvPr>
            <p:ph idx="1"/>
          </p:nvPr>
        </p:nvSpPr>
        <p:spPr>
          <a:xfrm>
            <a:off x="677334" y="2246314"/>
            <a:ext cx="8596668" cy="3880773"/>
          </a:xfrm>
        </p:spPr>
        <p:txBody>
          <a:bodyPr>
            <a:normAutofit fontScale="70000" lnSpcReduction="20000"/>
          </a:bodyPr>
          <a:lstStyle/>
          <a:p>
            <a:pPr marL="114300" marR="0" indent="-457200">
              <a:lnSpc>
                <a:spcPct val="107000"/>
              </a:lnSpc>
              <a:spcBef>
                <a:spcPts val="0"/>
              </a:spcBef>
              <a:spcAft>
                <a:spcPts val="800"/>
              </a:spcAft>
              <a:buFont typeface="Wingdings" panose="05000000000000000000" pitchFamily="2" charset="2"/>
              <a:buChar char="Ø"/>
            </a:pPr>
            <a:r>
              <a:rPr lang="en-US" sz="3100" kern="100" dirty="0">
                <a:effectLst/>
                <a:latin typeface="Calibri" panose="020F0502020204030204" pitchFamily="34" charset="0"/>
                <a:ea typeface="Calibri" panose="020F0502020204030204" pitchFamily="34" charset="0"/>
                <a:cs typeface="Times New Roman" panose="02020603050405020304" pitchFamily="18" charset="0"/>
              </a:rPr>
              <a:t> </a:t>
            </a:r>
            <a:r>
              <a:rPr lang="en-CA" sz="3100" kern="100" dirty="0">
                <a:effectLst/>
                <a:latin typeface="Calibri" panose="020F0502020204030204" pitchFamily="34" charset="0"/>
                <a:ea typeface="Calibri" panose="020F0502020204030204" pitchFamily="34" charset="0"/>
                <a:cs typeface="Times New Roman" panose="02020603050405020304" pitchFamily="18" charset="0"/>
              </a:rPr>
              <a:t>Changing share ownership in order to transfer wealth across 	borders;</a:t>
            </a:r>
            <a:endParaRPr lang="en-US" sz="3100" kern="100" dirty="0">
              <a:effectLst/>
              <a:latin typeface="Calibri" panose="020F0502020204030204" pitchFamily="34" charset="0"/>
              <a:ea typeface="Calibri" panose="020F0502020204030204" pitchFamily="34" charset="0"/>
              <a:cs typeface="Times New Roman" panose="02020603050405020304" pitchFamily="18" charset="0"/>
            </a:endParaRPr>
          </a:p>
          <a:p>
            <a:pPr marL="114300" marR="0" indent="-457200">
              <a:lnSpc>
                <a:spcPct val="107000"/>
              </a:lnSpc>
              <a:spcBef>
                <a:spcPts val="0"/>
              </a:spcBef>
              <a:spcAft>
                <a:spcPts val="800"/>
              </a:spcAft>
              <a:buFont typeface="Wingdings" panose="05000000000000000000" pitchFamily="2" charset="2"/>
              <a:buChar char="Ø"/>
            </a:pPr>
            <a:r>
              <a:rPr lang="en-CA" sz="3100" kern="100" dirty="0">
                <a:effectLst/>
                <a:latin typeface="Calibri" panose="020F0502020204030204" pitchFamily="34" charset="0"/>
                <a:ea typeface="Calibri" panose="020F0502020204030204" pitchFamily="34" charset="0"/>
                <a:cs typeface="Times New Roman" panose="02020603050405020304" pitchFamily="18" charset="0"/>
              </a:rPr>
              <a:t> Redeeming a long-term investment within a short period; </a:t>
            </a:r>
            <a:endParaRPr lang="en-US" sz="3100" kern="100" dirty="0">
              <a:effectLst/>
              <a:latin typeface="Calibri" panose="020F0502020204030204" pitchFamily="34" charset="0"/>
              <a:ea typeface="Calibri" panose="020F0502020204030204" pitchFamily="34" charset="0"/>
              <a:cs typeface="Times New Roman" panose="02020603050405020304" pitchFamily="18" charset="0"/>
            </a:endParaRPr>
          </a:p>
          <a:p>
            <a:pPr marL="114300" marR="0" indent="-457200">
              <a:lnSpc>
                <a:spcPct val="107000"/>
              </a:lnSpc>
              <a:spcBef>
                <a:spcPts val="0"/>
              </a:spcBef>
              <a:spcAft>
                <a:spcPts val="800"/>
              </a:spcAft>
              <a:buFont typeface="Wingdings" panose="05000000000000000000" pitchFamily="2" charset="2"/>
              <a:buChar char="Ø"/>
            </a:pPr>
            <a:r>
              <a:rPr lang="en-CA" sz="3100" kern="100" dirty="0">
                <a:effectLst/>
                <a:latin typeface="Calibri" panose="020F0502020204030204" pitchFamily="34" charset="0"/>
                <a:ea typeface="Calibri" panose="020F0502020204030204" pitchFamily="34" charset="0"/>
                <a:cs typeface="Times New Roman" panose="02020603050405020304" pitchFamily="18" charset="0"/>
              </a:rPr>
              <a:t>Opening multiple accounts or nominee accounts;</a:t>
            </a:r>
            <a:endParaRPr lang="en-US" sz="3100" kern="100" dirty="0">
              <a:effectLst/>
              <a:latin typeface="Calibri" panose="020F0502020204030204" pitchFamily="34" charset="0"/>
              <a:ea typeface="Calibri" panose="020F0502020204030204" pitchFamily="34" charset="0"/>
              <a:cs typeface="Times New Roman" panose="02020603050405020304" pitchFamily="18" charset="0"/>
            </a:endParaRPr>
          </a:p>
          <a:p>
            <a:pPr marL="114300" marR="0" indent="-457200">
              <a:lnSpc>
                <a:spcPct val="107000"/>
              </a:lnSpc>
              <a:spcBef>
                <a:spcPts val="0"/>
              </a:spcBef>
              <a:spcAft>
                <a:spcPts val="800"/>
              </a:spcAft>
              <a:buFont typeface="Wingdings" panose="05000000000000000000" pitchFamily="2" charset="2"/>
              <a:buChar char="Ø"/>
            </a:pPr>
            <a:r>
              <a:rPr lang="en-CA" sz="3100" kern="100" dirty="0">
                <a:effectLst/>
                <a:latin typeface="Calibri" panose="020F0502020204030204" pitchFamily="34" charset="0"/>
                <a:ea typeface="Calibri" panose="020F0502020204030204" pitchFamily="34" charset="0"/>
                <a:cs typeface="Times New Roman" panose="02020603050405020304" pitchFamily="18" charset="0"/>
              </a:rPr>
              <a:t> Using brokerage accounts as long term depository accounts for 	funds; </a:t>
            </a:r>
            <a:endParaRPr lang="en-US" sz="3100" kern="100" dirty="0">
              <a:effectLst/>
              <a:latin typeface="Calibri" panose="020F0502020204030204" pitchFamily="34" charset="0"/>
              <a:ea typeface="Calibri" panose="020F0502020204030204" pitchFamily="34" charset="0"/>
              <a:cs typeface="Times New Roman" panose="02020603050405020304" pitchFamily="18" charset="0"/>
            </a:endParaRPr>
          </a:p>
          <a:p>
            <a:pPr marL="114300" marR="0" indent="-457200">
              <a:lnSpc>
                <a:spcPct val="107000"/>
              </a:lnSpc>
              <a:spcBef>
                <a:spcPts val="0"/>
              </a:spcBef>
              <a:spcAft>
                <a:spcPts val="800"/>
              </a:spcAft>
              <a:buFont typeface="Wingdings" panose="05000000000000000000" pitchFamily="2" charset="2"/>
              <a:buChar char="Ø"/>
            </a:pPr>
            <a:r>
              <a:rPr lang="en-CA" sz="3100" kern="100" dirty="0">
                <a:effectLst/>
                <a:latin typeface="Calibri" panose="020F0502020204030204" pitchFamily="34" charset="0"/>
                <a:ea typeface="Calibri" panose="020F0502020204030204" pitchFamily="34" charset="0"/>
                <a:cs typeface="Times New Roman" panose="02020603050405020304" pitchFamily="18" charset="0"/>
              </a:rPr>
              <a:t>Effecting transactions involving nominees or third parties;</a:t>
            </a:r>
            <a:endParaRPr lang="en-US" sz="3100" kern="100" dirty="0">
              <a:effectLst/>
              <a:latin typeface="Calibri" panose="020F0502020204030204" pitchFamily="34" charset="0"/>
              <a:ea typeface="Calibri" panose="020F0502020204030204" pitchFamily="34" charset="0"/>
              <a:cs typeface="Times New Roman" panose="02020603050405020304" pitchFamily="18" charset="0"/>
            </a:endParaRPr>
          </a:p>
          <a:p>
            <a:pPr marL="114300" marR="0" indent="-457200">
              <a:lnSpc>
                <a:spcPct val="107000"/>
              </a:lnSpc>
              <a:spcBef>
                <a:spcPts val="0"/>
              </a:spcBef>
              <a:spcAft>
                <a:spcPts val="800"/>
              </a:spcAft>
              <a:buFont typeface="Wingdings" panose="05000000000000000000" pitchFamily="2" charset="2"/>
              <a:buChar char="Ø"/>
            </a:pPr>
            <a:r>
              <a:rPr lang="en-CA" sz="3100" kern="100" dirty="0">
                <a:effectLst/>
                <a:latin typeface="Calibri" panose="020F0502020204030204" pitchFamily="34" charset="0"/>
                <a:ea typeface="Calibri" panose="020F0502020204030204" pitchFamily="34" charset="0"/>
                <a:cs typeface="Times New Roman" panose="02020603050405020304" pitchFamily="18" charset="0"/>
              </a:rPr>
              <a:t> Engaging in market manipulation, e.g. “pump &amp; dump” schemes; 	and</a:t>
            </a:r>
            <a:endParaRPr lang="en-US" sz="3100" kern="100" dirty="0">
              <a:effectLst/>
              <a:latin typeface="Calibri" panose="020F0502020204030204" pitchFamily="34" charset="0"/>
              <a:ea typeface="Calibri" panose="020F0502020204030204" pitchFamily="34" charset="0"/>
              <a:cs typeface="Times New Roman" panose="02020603050405020304" pitchFamily="18" charset="0"/>
            </a:endParaRPr>
          </a:p>
          <a:p>
            <a:pPr marL="114300" marR="0" indent="-457200">
              <a:lnSpc>
                <a:spcPct val="107000"/>
              </a:lnSpc>
              <a:spcBef>
                <a:spcPts val="0"/>
              </a:spcBef>
              <a:spcAft>
                <a:spcPts val="800"/>
              </a:spcAft>
              <a:buFont typeface="Wingdings" panose="05000000000000000000" pitchFamily="2" charset="2"/>
              <a:buChar char="Ø"/>
            </a:pPr>
            <a:r>
              <a:rPr lang="en-CA" sz="3100" kern="100" dirty="0">
                <a:effectLst/>
                <a:latin typeface="Calibri" panose="020F0502020204030204" pitchFamily="34" charset="0"/>
                <a:ea typeface="Calibri" panose="020F0502020204030204" pitchFamily="34" charset="0"/>
                <a:cs typeface="Times New Roman" panose="02020603050405020304" pitchFamily="18" charset="0"/>
              </a:rPr>
              <a:t> Engaging in boiler room operations.</a:t>
            </a:r>
            <a:endParaRPr lang="en-US" sz="31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6488655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7AE536-7586-E209-29CA-5386CE918B08}"/>
              </a:ext>
            </a:extLst>
          </p:cNvPr>
          <p:cNvSpPr>
            <a:spLocks noGrp="1"/>
          </p:cNvSpPr>
          <p:nvPr>
            <p:ph type="title"/>
          </p:nvPr>
        </p:nvSpPr>
        <p:spPr>
          <a:xfrm>
            <a:off x="677333" y="200025"/>
            <a:ext cx="8596668" cy="1320800"/>
          </a:xfrm>
        </p:spPr>
        <p:txBody>
          <a:bodyPr>
            <a:normAutofit fontScale="90000"/>
          </a:bodyPr>
          <a:lstStyle/>
          <a:p>
            <a:r>
              <a:rPr lang="en-CA" sz="2800" kern="100" dirty="0">
                <a:effectLst/>
                <a:latin typeface="Calibri" panose="020F0502020204030204" pitchFamily="34" charset="0"/>
                <a:ea typeface="Calibri" panose="020F0502020204030204" pitchFamily="34" charset="0"/>
                <a:cs typeface="Times New Roman" panose="02020603050405020304" pitchFamily="18" charset="0"/>
              </a:rPr>
              <a:t>Vulnerabilities identified by these organisations requiring enhanced due diligence or a particular focus on supervision</a:t>
            </a:r>
            <a:br>
              <a:rPr lang="en-US" sz="1800" kern="100" dirty="0">
                <a:effectLst/>
                <a:latin typeface="Calibri" panose="020F0502020204030204" pitchFamily="34" charset="0"/>
                <a:ea typeface="Calibri" panose="020F0502020204030204" pitchFamily="34" charset="0"/>
                <a:cs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id="{676A54C4-5ABC-FD1C-7431-08F8494720C7}"/>
              </a:ext>
            </a:extLst>
          </p:cNvPr>
          <p:cNvSpPr>
            <a:spLocks noGrp="1"/>
          </p:cNvSpPr>
          <p:nvPr>
            <p:ph idx="1"/>
          </p:nvPr>
        </p:nvSpPr>
        <p:spPr>
          <a:xfrm>
            <a:off x="610658" y="1098088"/>
            <a:ext cx="9371541" cy="5633638"/>
          </a:xfrm>
        </p:spPr>
        <p:txBody>
          <a:bodyPr>
            <a:noAutofit/>
          </a:bodyPr>
          <a:lstStyle/>
          <a:p>
            <a:pPr marL="0" marR="0">
              <a:lnSpc>
                <a:spcPct val="107000"/>
              </a:lnSpc>
              <a:spcBef>
                <a:spcPts val="0"/>
              </a:spcBef>
              <a:spcAft>
                <a:spcPts val="800"/>
              </a:spcAft>
              <a:buFont typeface="Wingdings" panose="05000000000000000000" pitchFamily="2" charset="2"/>
              <a:buChar char="Ø"/>
            </a:pPr>
            <a:r>
              <a:rPr lang="en-CA" sz="2400" kern="100" dirty="0">
                <a:effectLst/>
                <a:latin typeface="Calibri" panose="020F0502020204030204" pitchFamily="34" charset="0"/>
                <a:ea typeface="Calibri" panose="020F0502020204030204" pitchFamily="34" charset="0"/>
                <a:cs typeface="Times New Roman" panose="02020603050405020304" pitchFamily="18" charset="0"/>
              </a:rPr>
              <a:t>Transactions involving accounts in multiple jurisdictions; </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buFont typeface="Wingdings" panose="05000000000000000000" pitchFamily="2" charset="2"/>
              <a:buChar char="Ø"/>
            </a:pPr>
            <a:r>
              <a:rPr lang="en-CA" sz="2400" kern="100" dirty="0">
                <a:effectLst/>
                <a:latin typeface="Calibri" panose="020F0502020204030204" pitchFamily="34" charset="0"/>
                <a:ea typeface="Calibri" panose="020F0502020204030204" pitchFamily="34" charset="0"/>
                <a:cs typeface="Times New Roman" panose="02020603050405020304" pitchFamily="18" charset="0"/>
              </a:rPr>
              <a:t>Securities accounts introduced from one intermediary to 	another 	without adequate customer due diligence/know your 	customer 	(CDD/KYC) investigations or from high-risk jurisdictions; </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buFont typeface="Wingdings" panose="05000000000000000000" pitchFamily="2" charset="2"/>
              <a:buChar char="Ø"/>
            </a:pPr>
            <a:r>
              <a:rPr lang="en-CA" sz="2400" kern="100" dirty="0">
                <a:effectLst/>
                <a:latin typeface="Calibri" panose="020F0502020204030204" pitchFamily="34" charset="0"/>
                <a:ea typeface="Calibri" panose="020F0502020204030204" pitchFamily="34" charset="0"/>
                <a:cs typeface="Times New Roman" panose="02020603050405020304" pitchFamily="18" charset="0"/>
              </a:rPr>
              <a:t>The use of front persons or entities (e.g. corporations, trusts)</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buFont typeface="Wingdings" panose="05000000000000000000" pitchFamily="2" charset="2"/>
              <a:buChar char="Ø"/>
            </a:pPr>
            <a:r>
              <a:rPr lang="en-CA" sz="2400" kern="100" dirty="0">
                <a:effectLst/>
                <a:latin typeface="Calibri" panose="020F0502020204030204" pitchFamily="34" charset="0"/>
                <a:ea typeface="Calibri" panose="020F0502020204030204" pitchFamily="34" charset="0"/>
                <a:cs typeface="Times New Roman" panose="02020603050405020304" pitchFamily="18" charset="0"/>
              </a:rPr>
              <a:t>Entities with complex corporate structures; </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buFont typeface="Wingdings" panose="05000000000000000000" pitchFamily="2" charset="2"/>
              <a:buChar char="Ø"/>
            </a:pPr>
            <a:r>
              <a:rPr lang="en-CA" sz="2400" kern="100" dirty="0">
                <a:effectLst/>
                <a:latin typeface="Calibri" panose="020F0502020204030204" pitchFamily="34" charset="0"/>
                <a:ea typeface="Calibri" panose="020F0502020204030204" pitchFamily="34" charset="0"/>
                <a:cs typeface="Times New Roman" panose="02020603050405020304" pitchFamily="18" charset="0"/>
              </a:rPr>
              <a:t>Politically-exposed persons (PEPs);</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buFont typeface="Wingdings" panose="05000000000000000000" pitchFamily="2" charset="2"/>
              <a:buChar char="Ø"/>
            </a:pPr>
            <a:r>
              <a:rPr lang="en-CA" sz="2400" kern="100" dirty="0">
                <a:effectLst/>
                <a:latin typeface="Calibri" panose="020F0502020204030204" pitchFamily="34" charset="0"/>
                <a:ea typeface="Calibri" panose="020F0502020204030204" pitchFamily="34" charset="0"/>
                <a:cs typeface="Times New Roman" panose="02020603050405020304" pitchFamily="18" charset="0"/>
              </a:rPr>
              <a:t>Dealings with financial institutions and intermediaries or customers 	 	operating in jurisdictions with ineffective AML/CFT systems;</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buFont typeface="Wingdings" panose="05000000000000000000" pitchFamily="2" charset="2"/>
              <a:buChar char="Ø"/>
            </a:pPr>
            <a:r>
              <a:rPr lang="en-CA" sz="2400" kern="100" dirty="0">
                <a:effectLst/>
                <a:latin typeface="Calibri" panose="020F0502020204030204" pitchFamily="34" charset="0"/>
                <a:ea typeface="Calibri" panose="020F0502020204030204" pitchFamily="34" charset="0"/>
                <a:cs typeface="Times New Roman" panose="02020603050405020304" pitchFamily="18" charset="0"/>
              </a:rPr>
              <a:t>Unregistered or unregulated investment vehicles;</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buFont typeface="Wingdings" panose="05000000000000000000" pitchFamily="2" charset="2"/>
              <a:buChar char="Ø"/>
            </a:pPr>
            <a:r>
              <a:rPr lang="en-CA" sz="2400" kern="100" dirty="0">
                <a:effectLst/>
                <a:latin typeface="Calibri" panose="020F0502020204030204" pitchFamily="34" charset="0"/>
                <a:ea typeface="Calibri" panose="020F0502020204030204" pitchFamily="34" charset="0"/>
                <a:cs typeface="Times New Roman" panose="02020603050405020304" pitchFamily="18" charset="0"/>
              </a:rPr>
              <a:t>Cross-border omnibus and correspondent accounts; and</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buFont typeface="Wingdings" panose="05000000000000000000" pitchFamily="2" charset="2"/>
              <a:buChar char="Ø"/>
            </a:pPr>
            <a:r>
              <a:rPr lang="en-CA" sz="2400" kern="100" dirty="0">
                <a:effectLst/>
                <a:latin typeface="Calibri" panose="020F0502020204030204" pitchFamily="34" charset="0"/>
                <a:ea typeface="Calibri" panose="020F0502020204030204" pitchFamily="34" charset="0"/>
                <a:cs typeface="Times New Roman" panose="02020603050405020304" pitchFamily="18" charset="0"/>
              </a:rPr>
              <a:t> Fictitious trading schemes.</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sz="2400" dirty="0"/>
          </a:p>
        </p:txBody>
      </p:sp>
    </p:spTree>
    <p:extLst>
      <p:ext uri="{BB962C8B-B14F-4D97-AF65-F5344CB8AC3E}">
        <p14:creationId xmlns:p14="http://schemas.microsoft.com/office/powerpoint/2010/main" val="39931353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4A9FDA-4B92-67C4-87F5-8F0452FEC2EE}"/>
              </a:ext>
            </a:extLst>
          </p:cNvPr>
          <p:cNvSpPr>
            <a:spLocks noGrp="1"/>
          </p:cNvSpPr>
          <p:nvPr>
            <p:ph type="title"/>
          </p:nvPr>
        </p:nvSpPr>
        <p:spPr>
          <a:xfrm>
            <a:off x="677334" y="609600"/>
            <a:ext cx="8596668" cy="647700"/>
          </a:xfrm>
        </p:spPr>
        <p:txBody>
          <a:bodyPr>
            <a:normAutofit/>
          </a:bodyPr>
          <a:lstStyle/>
          <a:p>
            <a:r>
              <a:rPr lang="en-CA" sz="3200" dirty="0">
                <a:effectLst/>
                <a:latin typeface="Calibri" panose="020F0502020204030204" pitchFamily="34" charset="0"/>
                <a:ea typeface="Calibri" panose="020F0502020204030204" pitchFamily="34" charset="0"/>
                <a:cs typeface="Times New Roman" panose="02020603050405020304" pitchFamily="18" charset="0"/>
              </a:rPr>
              <a:t>Suspicious Indicators for Physical Securities </a:t>
            </a:r>
            <a:endParaRPr lang="en-US" sz="3200" dirty="0"/>
          </a:p>
        </p:txBody>
      </p:sp>
      <p:sp>
        <p:nvSpPr>
          <p:cNvPr id="3" name="Content Placeholder 2">
            <a:extLst>
              <a:ext uri="{FF2B5EF4-FFF2-40B4-BE49-F238E27FC236}">
                <a16:creationId xmlns:a16="http://schemas.microsoft.com/office/drawing/2014/main" id="{098AEFDE-42DF-A5FC-62A3-D75E6C4709D2}"/>
              </a:ext>
            </a:extLst>
          </p:cNvPr>
          <p:cNvSpPr>
            <a:spLocks noGrp="1"/>
          </p:cNvSpPr>
          <p:nvPr>
            <p:ph idx="1"/>
          </p:nvPr>
        </p:nvSpPr>
        <p:spPr>
          <a:xfrm>
            <a:off x="677333" y="1257300"/>
            <a:ext cx="10121295" cy="5439591"/>
          </a:xfrm>
        </p:spPr>
        <p:txBody>
          <a:bodyPr>
            <a:normAutofit lnSpcReduction="10000"/>
          </a:bodyPr>
          <a:lstStyle/>
          <a:p>
            <a:pPr marR="0">
              <a:lnSpc>
                <a:spcPct val="107000"/>
              </a:lnSpc>
              <a:spcBef>
                <a:spcPts val="0"/>
              </a:spcBef>
              <a:spcAft>
                <a:spcPts val="800"/>
              </a:spcAft>
              <a:buFont typeface="Wingdings" panose="05000000000000000000" pitchFamily="2" charset="2"/>
              <a:buChar char="Ø"/>
            </a:pPr>
            <a:r>
              <a:rPr lang="en-CA" sz="2000" kern="100" dirty="0">
                <a:effectLst/>
                <a:latin typeface="Calibri" panose="020F0502020204030204" pitchFamily="34" charset="0"/>
                <a:ea typeface="Calibri" panose="020F0502020204030204" pitchFamily="34" charset="0"/>
                <a:cs typeface="Times New Roman" panose="02020603050405020304" pitchFamily="18" charset="0"/>
              </a:rPr>
              <a:t>The customer deposits a large number of bearer securities at the securities firm and quickly redeems the securities or sells them in the open marketplace;</a:t>
            </a:r>
            <a:endParaRPr lang="en-US" sz="2000" kern="100" dirty="0">
              <a:effectLst/>
              <a:latin typeface="Calibri" panose="020F0502020204030204" pitchFamily="34" charset="0"/>
              <a:ea typeface="Calibri" panose="020F0502020204030204" pitchFamily="34" charset="0"/>
              <a:cs typeface="Times New Roman" panose="02020603050405020304" pitchFamily="18" charset="0"/>
            </a:endParaRPr>
          </a:p>
          <a:p>
            <a:pPr marR="0">
              <a:lnSpc>
                <a:spcPct val="107000"/>
              </a:lnSpc>
              <a:spcBef>
                <a:spcPts val="0"/>
              </a:spcBef>
              <a:spcAft>
                <a:spcPts val="800"/>
              </a:spcAft>
              <a:buFont typeface="Wingdings" panose="05000000000000000000" pitchFamily="2" charset="2"/>
              <a:buChar char="Ø"/>
            </a:pPr>
            <a:r>
              <a:rPr lang="en-CA" sz="2000" kern="100" dirty="0">
                <a:effectLst/>
                <a:latin typeface="Calibri" panose="020F0502020204030204" pitchFamily="34" charset="0"/>
                <a:ea typeface="Calibri" panose="020F0502020204030204" pitchFamily="34" charset="0"/>
                <a:cs typeface="Times New Roman" panose="02020603050405020304" pitchFamily="18" charset="0"/>
              </a:rPr>
              <a:t>The customer requests cashing of bearer securities without first depositing them into an account;</a:t>
            </a:r>
            <a:endParaRPr lang="en-US" sz="2000" kern="100" dirty="0">
              <a:latin typeface="Calibri" panose="020F0502020204030204" pitchFamily="34" charset="0"/>
              <a:ea typeface="Calibri" panose="020F0502020204030204" pitchFamily="34" charset="0"/>
              <a:cs typeface="Times New Roman" panose="02020603050405020304" pitchFamily="18" charset="0"/>
            </a:endParaRPr>
          </a:p>
          <a:p>
            <a:pPr marR="0">
              <a:lnSpc>
                <a:spcPct val="107000"/>
              </a:lnSpc>
              <a:spcBef>
                <a:spcPts val="0"/>
              </a:spcBef>
              <a:spcAft>
                <a:spcPts val="800"/>
              </a:spcAft>
              <a:buFont typeface="Wingdings" panose="05000000000000000000" pitchFamily="2" charset="2"/>
              <a:buChar char="Ø"/>
            </a:pPr>
            <a:r>
              <a:rPr lang="en-CA" sz="2000" kern="100" dirty="0">
                <a:effectLst/>
                <a:latin typeface="Calibri" panose="020F0502020204030204" pitchFamily="34" charset="0"/>
                <a:ea typeface="Calibri" panose="020F0502020204030204" pitchFamily="34" charset="0"/>
                <a:cs typeface="Times New Roman" panose="02020603050405020304" pitchFamily="18" charset="0"/>
              </a:rPr>
              <a:t>The customer frequently deposits bearer securities or bills of exchange into an account;</a:t>
            </a:r>
            <a:endParaRPr lang="en-US" sz="2000" kern="100" dirty="0">
              <a:effectLst/>
              <a:latin typeface="Calibri" panose="020F0502020204030204" pitchFamily="34" charset="0"/>
              <a:ea typeface="Calibri" panose="020F0502020204030204" pitchFamily="34" charset="0"/>
              <a:cs typeface="Times New Roman" panose="02020603050405020304" pitchFamily="18" charset="0"/>
            </a:endParaRPr>
          </a:p>
          <a:p>
            <a:pPr marR="0">
              <a:lnSpc>
                <a:spcPct val="107000"/>
              </a:lnSpc>
              <a:spcBef>
                <a:spcPts val="0"/>
              </a:spcBef>
              <a:spcAft>
                <a:spcPts val="800"/>
              </a:spcAft>
              <a:buFont typeface="Wingdings" panose="05000000000000000000" pitchFamily="2" charset="2"/>
              <a:buChar char="Ø"/>
            </a:pPr>
            <a:r>
              <a:rPr lang="en-CA" sz="2000" kern="100" dirty="0">
                <a:effectLst/>
                <a:latin typeface="Calibri" panose="020F0502020204030204" pitchFamily="34" charset="0"/>
                <a:ea typeface="Calibri" panose="020F0502020204030204" pitchFamily="34" charset="0"/>
                <a:cs typeface="Times New Roman" panose="02020603050405020304" pitchFamily="18" charset="0"/>
              </a:rPr>
              <a:t>The bearer securities or bills of exchange, if titled, are titled differently than the name on the account; </a:t>
            </a:r>
            <a:endParaRPr lang="en-CA" sz="2000" kern="100" dirty="0">
              <a:latin typeface="Calibri" panose="020F0502020204030204" pitchFamily="34" charset="0"/>
              <a:ea typeface="Calibri" panose="020F0502020204030204" pitchFamily="34" charset="0"/>
              <a:cs typeface="Times New Roman" panose="02020603050405020304" pitchFamily="18" charset="0"/>
              <a:sym typeface="Symbol" panose="05050102010706020507" pitchFamily="18" charset="2"/>
            </a:endParaRPr>
          </a:p>
          <a:p>
            <a:pPr marR="0">
              <a:lnSpc>
                <a:spcPct val="107000"/>
              </a:lnSpc>
              <a:spcBef>
                <a:spcPts val="0"/>
              </a:spcBef>
              <a:spcAft>
                <a:spcPts val="800"/>
              </a:spcAft>
              <a:buFont typeface="Wingdings" panose="05000000000000000000" pitchFamily="2" charset="2"/>
              <a:buChar char="Ø"/>
            </a:pPr>
            <a:r>
              <a:rPr lang="en-CA" sz="2000" kern="100" dirty="0">
                <a:effectLst/>
                <a:latin typeface="Calibri" panose="020F0502020204030204" pitchFamily="34" charset="0"/>
                <a:ea typeface="Calibri" panose="020F0502020204030204" pitchFamily="34" charset="0"/>
                <a:cs typeface="Times New Roman" panose="02020603050405020304" pitchFamily="18" charset="0"/>
              </a:rPr>
              <a:t>The customer’s explanation regarding the method of acquiring the bearer securities or bill of exchange does not make sense or changes;</a:t>
            </a:r>
            <a:endParaRPr lang="en-US" sz="2000" kern="100" dirty="0">
              <a:effectLst/>
              <a:latin typeface="Calibri" panose="020F0502020204030204" pitchFamily="34" charset="0"/>
              <a:ea typeface="Calibri" panose="020F0502020204030204" pitchFamily="34" charset="0"/>
              <a:cs typeface="Times New Roman" panose="02020603050405020304" pitchFamily="18" charset="0"/>
            </a:endParaRPr>
          </a:p>
          <a:p>
            <a:pPr marR="0">
              <a:lnSpc>
                <a:spcPct val="107000"/>
              </a:lnSpc>
              <a:spcBef>
                <a:spcPts val="0"/>
              </a:spcBef>
              <a:spcAft>
                <a:spcPts val="800"/>
              </a:spcAft>
              <a:buFont typeface="Wingdings" panose="05000000000000000000" pitchFamily="2" charset="2"/>
              <a:buChar char="Ø"/>
            </a:pPr>
            <a:r>
              <a:rPr lang="en-CA" sz="2000" kern="100" dirty="0">
                <a:effectLst/>
                <a:latin typeface="Calibri" panose="020F0502020204030204" pitchFamily="34" charset="0"/>
                <a:ea typeface="Calibri" panose="020F0502020204030204" pitchFamily="34" charset="0"/>
                <a:cs typeface="Times New Roman" panose="02020603050405020304" pitchFamily="18" charset="0"/>
              </a:rPr>
              <a:t>The customer frequently deposits bearer securities in amounts just below a jurisdiction’s threshold reporting requirement; </a:t>
            </a:r>
            <a:endParaRPr lang="en-US" sz="2000" kern="100" dirty="0">
              <a:effectLst/>
              <a:latin typeface="Calibri" panose="020F0502020204030204" pitchFamily="34" charset="0"/>
              <a:ea typeface="Calibri" panose="020F0502020204030204" pitchFamily="34" charset="0"/>
              <a:cs typeface="Times New Roman" panose="02020603050405020304" pitchFamily="18" charset="0"/>
            </a:endParaRPr>
          </a:p>
          <a:p>
            <a:pPr marR="0">
              <a:lnSpc>
                <a:spcPct val="107000"/>
              </a:lnSpc>
              <a:spcBef>
                <a:spcPts val="0"/>
              </a:spcBef>
              <a:spcAft>
                <a:spcPts val="800"/>
              </a:spcAft>
              <a:buFont typeface="Wingdings" panose="05000000000000000000" pitchFamily="2" charset="2"/>
              <a:buChar char="Ø"/>
            </a:pPr>
            <a:r>
              <a:rPr lang="en-CA" sz="2000" kern="100" dirty="0">
                <a:effectLst/>
                <a:latin typeface="Calibri" panose="020F0502020204030204" pitchFamily="34" charset="0"/>
                <a:ea typeface="Calibri" panose="020F0502020204030204" pitchFamily="34" charset="0"/>
                <a:cs typeface="Times New Roman" panose="02020603050405020304" pitchFamily="18" charset="0"/>
              </a:rPr>
              <a:t>Payments for bills of exchange made by way of third party cheques are payable to, or endorsed over to, the customer; and </a:t>
            </a:r>
            <a:endParaRPr lang="en-US" sz="2000" kern="100" dirty="0">
              <a:effectLst/>
              <a:latin typeface="Calibri" panose="020F0502020204030204" pitchFamily="34" charset="0"/>
              <a:ea typeface="Calibri" panose="020F0502020204030204" pitchFamily="34" charset="0"/>
              <a:cs typeface="Times New Roman" panose="02020603050405020304" pitchFamily="18" charset="0"/>
            </a:endParaRPr>
          </a:p>
          <a:p>
            <a:pPr marR="0">
              <a:lnSpc>
                <a:spcPct val="107000"/>
              </a:lnSpc>
              <a:spcBef>
                <a:spcPts val="0"/>
              </a:spcBef>
              <a:spcAft>
                <a:spcPts val="800"/>
              </a:spcAft>
              <a:buFont typeface="Wingdings" panose="05000000000000000000" pitchFamily="2" charset="2"/>
              <a:buChar char="Ø"/>
            </a:pPr>
            <a:r>
              <a:rPr lang="en-CA" sz="2000" kern="100" dirty="0">
                <a:effectLst/>
                <a:latin typeface="Calibri" panose="020F0502020204030204" pitchFamily="34" charset="0"/>
                <a:ea typeface="Calibri" panose="020F0502020204030204" pitchFamily="34" charset="0"/>
                <a:cs typeface="Times New Roman" panose="02020603050405020304" pitchFamily="18" charset="0"/>
              </a:rPr>
              <a:t>The physical security does not bear a restrictive legend, even though the history of the security and/or the volume of shares being traded suggest that it should have such a legend</a:t>
            </a:r>
            <a:endParaRPr lang="en-US" sz="20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0965630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7A86AC-823B-251D-9D8A-B8D38E9AF06B}"/>
              </a:ext>
            </a:extLst>
          </p:cNvPr>
          <p:cNvSpPr>
            <a:spLocks noGrp="1"/>
          </p:cNvSpPr>
          <p:nvPr>
            <p:ph type="title"/>
          </p:nvPr>
        </p:nvSpPr>
        <p:spPr>
          <a:xfrm>
            <a:off x="677334" y="609600"/>
            <a:ext cx="8596668" cy="923925"/>
          </a:xfrm>
        </p:spPr>
        <p:txBody>
          <a:bodyPr>
            <a:normAutofit fontScale="90000"/>
          </a:bodyPr>
          <a:lstStyle/>
          <a:p>
            <a:r>
              <a:rPr lang="en-CA" kern="100" dirty="0">
                <a:latin typeface="Calibri" panose="020F0502020204030204" pitchFamily="34" charset="0"/>
                <a:ea typeface="Calibri" panose="020F0502020204030204" pitchFamily="34" charset="0"/>
                <a:cs typeface="Times New Roman" panose="02020603050405020304" pitchFamily="18" charset="0"/>
              </a:rPr>
              <a:t>S</a:t>
            </a:r>
            <a:r>
              <a:rPr lang="en-CA" kern="100" dirty="0">
                <a:effectLst/>
                <a:latin typeface="Calibri" panose="020F0502020204030204" pitchFamily="34" charset="0"/>
                <a:ea typeface="Calibri" panose="020F0502020204030204" pitchFamily="34" charset="0"/>
                <a:cs typeface="Times New Roman" panose="02020603050405020304" pitchFamily="18" charset="0"/>
              </a:rPr>
              <a:t>uspicious indicators involving the use of cheques and wire transfers:</a:t>
            </a:r>
            <a:br>
              <a:rPr lang="en-US" sz="1800" kern="100" dirty="0">
                <a:effectLst/>
                <a:latin typeface="Calibri" panose="020F0502020204030204" pitchFamily="34" charset="0"/>
                <a:ea typeface="Calibri" panose="020F0502020204030204" pitchFamily="34" charset="0"/>
                <a:cs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id="{BE232FC9-1D56-AC65-6E39-7839A2166C1A}"/>
              </a:ext>
            </a:extLst>
          </p:cNvPr>
          <p:cNvSpPr>
            <a:spLocks noGrp="1"/>
          </p:cNvSpPr>
          <p:nvPr>
            <p:ph idx="1"/>
          </p:nvPr>
        </p:nvSpPr>
        <p:spPr>
          <a:xfrm>
            <a:off x="677334" y="1770064"/>
            <a:ext cx="8596668" cy="4773611"/>
          </a:xfrm>
        </p:spPr>
        <p:txBody>
          <a:bodyPr>
            <a:normAutofit fontScale="92500"/>
          </a:bodyPr>
          <a:lstStyle/>
          <a:p>
            <a:pPr marL="114300" marR="0" indent="-457200">
              <a:lnSpc>
                <a:spcPct val="107000"/>
              </a:lnSpc>
              <a:spcBef>
                <a:spcPts val="0"/>
              </a:spcBef>
              <a:spcAft>
                <a:spcPts val="800"/>
              </a:spcAft>
              <a:buFont typeface="Wingdings" panose="05000000000000000000" pitchFamily="2" charset="2"/>
              <a:buChar char="Ø"/>
            </a:pPr>
            <a:r>
              <a:rPr lang="en-US" sz="2800" kern="100" dirty="0">
                <a:effectLst/>
                <a:latin typeface="Calibri" panose="020F0502020204030204" pitchFamily="34" charset="0"/>
                <a:ea typeface="Calibri" panose="020F0502020204030204" pitchFamily="34" charset="0"/>
                <a:cs typeface="Times New Roman" panose="02020603050405020304" pitchFamily="18" charset="0"/>
              </a:rPr>
              <a:t> </a:t>
            </a:r>
            <a:r>
              <a:rPr lang="en-CA" sz="2800" kern="100" dirty="0">
                <a:effectLst/>
                <a:latin typeface="Calibri" panose="020F0502020204030204" pitchFamily="34" charset="0"/>
                <a:ea typeface="Calibri" panose="020F0502020204030204" pitchFamily="34" charset="0"/>
                <a:cs typeface="Times New Roman" panose="02020603050405020304" pitchFamily="18" charset="0"/>
              </a:rPr>
              <a:t>Many small incoming deposits are made using cheques, 	money orders, traveller’s cheques, and cashier’s cheques;</a:t>
            </a:r>
            <a:endParaRPr lang="en-US" sz="2800" kern="100" dirty="0">
              <a:effectLst/>
              <a:latin typeface="Calibri" panose="020F0502020204030204" pitchFamily="34" charset="0"/>
              <a:ea typeface="Calibri" panose="020F0502020204030204" pitchFamily="34" charset="0"/>
              <a:cs typeface="Times New Roman" panose="02020603050405020304" pitchFamily="18" charset="0"/>
            </a:endParaRPr>
          </a:p>
          <a:p>
            <a:pPr marL="114300" marR="0" indent="-457200">
              <a:lnSpc>
                <a:spcPct val="107000"/>
              </a:lnSpc>
              <a:spcBef>
                <a:spcPts val="0"/>
              </a:spcBef>
              <a:spcAft>
                <a:spcPts val="800"/>
              </a:spcAft>
              <a:buFont typeface="Wingdings" panose="05000000000000000000" pitchFamily="2" charset="2"/>
              <a:buChar char="Ø"/>
            </a:pPr>
            <a:r>
              <a:rPr lang="en-CA" sz="2800" kern="100" dirty="0">
                <a:effectLst/>
                <a:latin typeface="Calibri" panose="020F0502020204030204" pitchFamily="34" charset="0"/>
                <a:ea typeface="Calibri" panose="020F0502020204030204" pitchFamily="34" charset="0"/>
                <a:cs typeface="Times New Roman" panose="02020603050405020304" pitchFamily="18" charset="0"/>
              </a:rPr>
              <a:t> Incoming payments are made by third-party cheques or 	cheques with multiple endorsements; </a:t>
            </a:r>
            <a:endParaRPr lang="en-US" sz="2800" kern="100" dirty="0">
              <a:effectLst/>
              <a:latin typeface="Calibri" panose="020F0502020204030204" pitchFamily="34" charset="0"/>
              <a:ea typeface="Calibri" panose="020F0502020204030204" pitchFamily="34" charset="0"/>
              <a:cs typeface="Times New Roman" panose="02020603050405020304" pitchFamily="18" charset="0"/>
            </a:endParaRPr>
          </a:p>
          <a:p>
            <a:pPr marL="114300" marR="0" indent="-457200">
              <a:lnSpc>
                <a:spcPct val="107000"/>
              </a:lnSpc>
              <a:spcBef>
                <a:spcPts val="0"/>
              </a:spcBef>
              <a:spcAft>
                <a:spcPts val="800"/>
              </a:spcAft>
              <a:buFont typeface="Wingdings" panose="05000000000000000000" pitchFamily="2" charset="2"/>
              <a:buChar char="Ø"/>
            </a:pPr>
            <a:r>
              <a:rPr lang="en-CA" sz="2800" kern="100" dirty="0">
                <a:effectLst/>
                <a:latin typeface="Calibri" panose="020F0502020204030204" pitchFamily="34" charset="0"/>
                <a:ea typeface="Calibri" panose="020F0502020204030204" pitchFamily="34" charset="0"/>
                <a:cs typeface="Times New Roman" panose="02020603050405020304" pitchFamily="18" charset="0"/>
              </a:rPr>
              <a:t>Money orders, traveller’s cheques or cashier’s cheques are 	sequentially numbered in denominations that avoid 	threshold reporting requirements (i.e. structuring);</a:t>
            </a:r>
            <a:endParaRPr lang="en-US" sz="2800" kern="100" dirty="0">
              <a:effectLst/>
              <a:latin typeface="Calibri" panose="020F0502020204030204" pitchFamily="34" charset="0"/>
              <a:ea typeface="Calibri" panose="020F0502020204030204" pitchFamily="34" charset="0"/>
              <a:cs typeface="Times New Roman" panose="02020603050405020304" pitchFamily="18" charset="0"/>
            </a:endParaRPr>
          </a:p>
          <a:p>
            <a:pPr marL="114300" marR="0" indent="-457200">
              <a:lnSpc>
                <a:spcPct val="107000"/>
              </a:lnSpc>
              <a:spcBef>
                <a:spcPts val="0"/>
              </a:spcBef>
              <a:spcAft>
                <a:spcPts val="800"/>
              </a:spcAft>
              <a:buFont typeface="Wingdings" panose="05000000000000000000" pitchFamily="2" charset="2"/>
              <a:buChar char="Ø"/>
            </a:pPr>
            <a:r>
              <a:rPr lang="en-CA" sz="2800" kern="100" dirty="0">
                <a:effectLst/>
                <a:latin typeface="Calibri" panose="020F0502020204030204" pitchFamily="34" charset="0"/>
                <a:ea typeface="Calibri" panose="020F0502020204030204" pitchFamily="34" charset="0"/>
                <a:cs typeface="Times New Roman" panose="02020603050405020304" pitchFamily="18" charset="0"/>
              </a:rPr>
              <a:t>Outgoing cheques to third parties coincide with or are 	close in time to incoming cheques from other third parties;</a:t>
            </a:r>
            <a:endParaRPr lang="en-US" sz="2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865489362"/>
      </p:ext>
    </p:extLst>
  </p:cSld>
  <p:clrMapOvr>
    <a:masterClrMapping/>
  </p:clrMapOvr>
</p:sld>
</file>

<file path=ppt/theme/theme1.xml><?xml version="1.0" encoding="utf-8"?>
<a:theme xmlns:a="http://schemas.openxmlformats.org/drawingml/2006/main" name="Facet">
  <a:themeElements>
    <a:clrScheme name="Blue">
      <a:dk1>
        <a:sysClr val="windowText" lastClr="000000"/>
      </a:dk1>
      <a:lt1>
        <a:sysClr val="window" lastClr="FFFFFF"/>
      </a:lt1>
      <a:dk2>
        <a:srgbClr val="17406D"/>
      </a:dk2>
      <a:lt2>
        <a:srgbClr val="DBEF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450</TotalTime>
  <Words>1227</Words>
  <Application>Microsoft Office PowerPoint</Application>
  <PresentationFormat>Widescreen</PresentationFormat>
  <Paragraphs>73</Paragraphs>
  <Slides>13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Arial</vt:lpstr>
      <vt:lpstr>Calibri</vt:lpstr>
      <vt:lpstr>Trebuchet MS</vt:lpstr>
      <vt:lpstr>Wingdings</vt:lpstr>
      <vt:lpstr>Wingdings 3</vt:lpstr>
      <vt:lpstr>Facet</vt:lpstr>
      <vt:lpstr>CCLS ESC Annual  Compliance Conference 2023</vt:lpstr>
      <vt:lpstr>Money Laundering and Financial Crime, Through Securities Around the World</vt:lpstr>
      <vt:lpstr>Quote by Robert Kennedy</vt:lpstr>
      <vt:lpstr>Securities and money laundering reality</vt:lpstr>
      <vt:lpstr>MONEYVAL typology identified the following areas as presenting the greatest ML vulnerabilities in the securities industry: </vt:lpstr>
      <vt:lpstr>APG member countries,suspicious indicators and methods related to money laundering and predicate offences involving the securities industry: </vt:lpstr>
      <vt:lpstr>Vulnerabilities identified by these organisations requiring enhanced due diligence or a particular focus on supervision </vt:lpstr>
      <vt:lpstr>Suspicious Indicators for Physical Securities </vt:lpstr>
      <vt:lpstr>Suspicious indicators involving the use of cheques and wire transfers: </vt:lpstr>
      <vt:lpstr>Suspicious indicators involving the use of cheques and wire transfers:</vt:lpstr>
      <vt:lpstr>Suspicious indicators involving the use of cheques and wire transfers:</vt:lpstr>
      <vt:lpstr>Suspicious indicators involving the use of cheques and wire transfers:</vt:lpstr>
      <vt:lpstr>Suspicious Indicators Associated with Advisory Services/Wealth Management</vt:lpstr>
    </vt:vector>
  </TitlesOfParts>
  <Company>Bank Of Nova Scotia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CCLS ESC Annual  Compliance Conference 2018</dc:title>
  <dc:creator>Inaara Visram</dc:creator>
  <cp:lastModifiedBy>Waffina Solaani</cp:lastModifiedBy>
  <cp:revision>13</cp:revision>
  <dcterms:created xsi:type="dcterms:W3CDTF">2018-11-22T16:02:44Z</dcterms:created>
  <dcterms:modified xsi:type="dcterms:W3CDTF">2023-11-27T16:33:17Z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922a8109-4cb9-4885-9206-55dbad9c417d_Enabled">
    <vt:lpwstr>true</vt:lpwstr>
  </property>
  <property fmtid="{D5CDD505-2E9C-101B-9397-08002B2CF9AE}" pid="3" name="MSIP_Label_922a8109-4cb9-4885-9206-55dbad9c417d_SetDate">
    <vt:lpwstr>2023-11-27T15:51:48Z</vt:lpwstr>
  </property>
  <property fmtid="{D5CDD505-2E9C-101B-9397-08002B2CF9AE}" pid="4" name="MSIP_Label_922a8109-4cb9-4885-9206-55dbad9c417d_Method">
    <vt:lpwstr>Standard</vt:lpwstr>
  </property>
  <property fmtid="{D5CDD505-2E9C-101B-9397-08002B2CF9AE}" pid="5" name="MSIP_Label_922a8109-4cb9-4885-9206-55dbad9c417d_Name">
    <vt:lpwstr>defa4170-0d19-0005-0004-bc88714345d2</vt:lpwstr>
  </property>
  <property fmtid="{D5CDD505-2E9C-101B-9397-08002B2CF9AE}" pid="6" name="MSIP_Label_922a8109-4cb9-4885-9206-55dbad9c417d_SiteId">
    <vt:lpwstr>ba651b3d-4536-412c-a1a3-69406c8cdbe7</vt:lpwstr>
  </property>
  <property fmtid="{D5CDD505-2E9C-101B-9397-08002B2CF9AE}" pid="7" name="MSIP_Label_922a8109-4cb9-4885-9206-55dbad9c417d_ActionId">
    <vt:lpwstr>cb841c05-a8a8-4ac1-81ad-c52fe963747f</vt:lpwstr>
  </property>
  <property fmtid="{D5CDD505-2E9C-101B-9397-08002B2CF9AE}" pid="8" name="MSIP_Label_922a8109-4cb9-4885-9206-55dbad9c417d_ContentBits">
    <vt:lpwstr>0</vt:lpwstr>
  </property>
</Properties>
</file>