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66" r:id="rId3"/>
    <p:sldId id="268" r:id="rId4"/>
    <p:sldId id="272" r:id="rId5"/>
    <p:sldId id="271" r:id="rId6"/>
    <p:sldId id="270" r:id="rId7"/>
    <p:sldId id="269" r:id="rId8"/>
    <p:sldId id="275" r:id="rId9"/>
    <p:sldId id="276" r:id="rId10"/>
    <p:sldId id="273" r:id="rId11"/>
    <p:sldId id="274" r:id="rId12"/>
    <p:sldId id="27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4D80"/>
    <a:srgbClr val="1643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75" d="100"/>
          <a:sy n="75" d="100"/>
        </p:scale>
        <p:origin x="-1140" y="-8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984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930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042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4917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207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559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4025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8828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509A250-FF31-4206-8172-F9D3106AACB1}" type="datetimeFigureOut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250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4000"/>
            <a:ext cx="1785122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774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373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052742"/>
            <a:ext cx="1786667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95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368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960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403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991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111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1598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0" y="2679700"/>
            <a:ext cx="8851900" cy="1587500"/>
          </a:xfrm>
        </p:spPr>
        <p:txBody>
          <a:bodyPr/>
          <a:lstStyle/>
          <a:p>
            <a:pPr algn="r"/>
            <a:r>
              <a:rPr lang="en-CA" dirty="0" smtClean="0"/>
              <a:t>Rapid Fire Panel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304588"/>
            <a:ext cx="8825658" cy="861420"/>
          </a:xfrm>
        </p:spPr>
        <p:txBody>
          <a:bodyPr/>
          <a:lstStyle/>
          <a:p>
            <a:pPr algn="r"/>
            <a:r>
              <a:rPr lang="en-US" dirty="0" smtClean="0"/>
              <a:t> 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4086478" cy="1977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56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0710" y="850900"/>
            <a:ext cx="9813734" cy="91749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Rapid Fire Panel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1333500" y="2141200"/>
            <a:ext cx="106553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BCP</a:t>
            </a:r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512799"/>
              </p:ext>
            </p:extLst>
          </p:nvPr>
        </p:nvGraphicFramePr>
        <p:xfrm>
          <a:off x="1943100" y="2878666"/>
          <a:ext cx="81280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Option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Does your firm’s Business Continuity Plan go beyond the regulatory minimum guidelines?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Does your BCP include a crisis management team (or similar incident response team)?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08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0710" y="850900"/>
            <a:ext cx="9813734" cy="91749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Rapid Fire Panel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1333500" y="2141200"/>
            <a:ext cx="106553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E&amp;O</a:t>
            </a:r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282319"/>
              </p:ext>
            </p:extLst>
          </p:nvPr>
        </p:nvGraphicFramePr>
        <p:xfrm>
          <a:off x="1955800" y="2713566"/>
          <a:ext cx="8128000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Option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Does your firm require your advisors to have E&amp;O insurance?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it a centralized service with one provider?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it a helpful service in your conflict resolutions processes?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Helpful</a:t>
                      </a:r>
                    </a:p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Creates more work/takes more time</a:t>
                      </a:r>
                    </a:p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impact </a:t>
                      </a:r>
                      <a:endParaRPr lang="en-CA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375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0710" y="850900"/>
            <a:ext cx="9813734" cy="91749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Rapid Fire Panel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1333500" y="2141200"/>
            <a:ext cx="106553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 smtClean="0"/>
          </a:p>
          <a:p>
            <a:endParaRPr lang="en-US" sz="2800" b="1" dirty="0"/>
          </a:p>
          <a:p>
            <a:r>
              <a:rPr lang="en-US" sz="5400" b="1" dirty="0" smtClean="0"/>
              <a:t>Thank You</a:t>
            </a:r>
          </a:p>
          <a:p>
            <a:endParaRPr lang="en-US" sz="2800" b="1" i="1" dirty="0"/>
          </a:p>
          <a:p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9304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0710" y="850900"/>
            <a:ext cx="9813734" cy="91749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Rapid Fire Panel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2173068"/>
            <a:ext cx="11023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Governance</a:t>
            </a:r>
            <a:endParaRPr lang="en-US" sz="2800" b="1" dirty="0" smtClean="0"/>
          </a:p>
          <a:p>
            <a:endParaRPr lang="en-US" sz="2800" dirty="0" smtClean="0"/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29006"/>
              </p:ext>
            </p:extLst>
          </p:nvPr>
        </p:nvGraphicFramePr>
        <p:xfrm>
          <a:off x="1930400" y="2992966"/>
          <a:ext cx="81280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Options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often do you report and/or interact with your Board?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Once a year</a:t>
                      </a:r>
                    </a:p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– 4 times a year</a:t>
                      </a:r>
                    </a:p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More than 4 times a year 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Does your Board have a Risk Committee (or similar)?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yes, are you a member of that committee?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your firm developed a formal, written Corporate Governance policy?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63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0710" y="850900"/>
            <a:ext cx="9813734" cy="91749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Rapid Fire Panel Continued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1333500" y="2077700"/>
            <a:ext cx="106553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Supervision</a:t>
            </a:r>
            <a:endParaRPr lang="en-US" sz="2800" b="1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342765"/>
              </p:ext>
            </p:extLst>
          </p:nvPr>
        </p:nvGraphicFramePr>
        <p:xfrm>
          <a:off x="2159000" y="2611966"/>
          <a:ext cx="81280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Options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Does your firm employ software that assesses the suitability of client portfolios or accounts, in meeting your Tier 1 or Tier 2 supervisory requirements?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yes, is it a proprietary system or a third-party license?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Proprietary</a:t>
                      </a:r>
                    </a:p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Third-party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Does your firm employ software to meet your trade surveillance requirements? 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yes, is it a proprietary system or a third-party license?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Proprietary</a:t>
                      </a:r>
                    </a:p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Third-party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339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0710" y="850900"/>
            <a:ext cx="9813734" cy="91749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Rapid Fire Panel Continued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1333500" y="2077700"/>
            <a:ext cx="10655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Supervision Continued</a:t>
            </a:r>
            <a:endParaRPr lang="en-US" sz="28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924075"/>
              </p:ext>
            </p:extLst>
          </p:nvPr>
        </p:nvGraphicFramePr>
        <p:xfrm>
          <a:off x="2006600" y="2789766"/>
          <a:ext cx="81280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Options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Does your firm have a Risk Waterfall algorithm?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yes, are you a better risk manager with that waterfall process?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your compliance </a:t>
                      </a:r>
                      <a:r>
                        <a:rPr lang="en-C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dept</a:t>
                      </a:r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involved in the due diligence when recruiting advisors? 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yes, is the CCO’s opinion a determining factor for a hire/no-hire decision?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CA" dirty="0" smtClean="0"/>
                    </a:p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093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0710" y="850900"/>
            <a:ext cx="9813734" cy="91749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Rapid Fire Panel Continued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1333500" y="2141200"/>
            <a:ext cx="10655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Supervision Continued</a:t>
            </a:r>
            <a:endParaRPr lang="en-US" sz="28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53911"/>
              </p:ext>
            </p:extLst>
          </p:nvPr>
        </p:nvGraphicFramePr>
        <p:xfrm>
          <a:off x="1587500" y="2980266"/>
          <a:ext cx="81280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Options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the event of material misconduct by a registrant at your firm, who may get involved in the resolution?</a:t>
                      </a:r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Select all that apply:</a:t>
                      </a:r>
                    </a:p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CCO</a:t>
                      </a:r>
                    </a:p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Registrant’s immediate supervisor</a:t>
                      </a:r>
                    </a:p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UDP/CEO</a:t>
                      </a:r>
                    </a:p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HR</a:t>
                      </a:r>
                    </a:p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Counsel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316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0710" y="850900"/>
            <a:ext cx="9813734" cy="91749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Rapid Fire Panel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1333500" y="2141200"/>
            <a:ext cx="106553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Cybersecurity</a:t>
            </a:r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008347"/>
              </p:ext>
            </p:extLst>
          </p:nvPr>
        </p:nvGraphicFramePr>
        <p:xfrm>
          <a:off x="1917700" y="3013839"/>
          <a:ext cx="812800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Option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Does your firm have a formal, written Cyber Security (or Information Security) program?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Compliance involved in developing that program?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184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0710" y="850900"/>
            <a:ext cx="9813734" cy="91749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Rapid Fire Panel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1333500" y="2141200"/>
            <a:ext cx="106553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Digital</a:t>
            </a:r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640607"/>
              </p:ext>
            </p:extLst>
          </p:nvPr>
        </p:nvGraphicFramePr>
        <p:xfrm>
          <a:off x="1930400" y="2891366"/>
          <a:ext cx="8128000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Option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Does your firm have a digital client onboarding system?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yes, does your firm use electronic client ID verification processes?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Does your firm have, or are you actively working on, a </a:t>
                      </a:r>
                      <a:r>
                        <a:rPr lang="en-C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Robo</a:t>
                      </a:r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Advisor platform?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03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0710" y="850900"/>
            <a:ext cx="9813734" cy="91749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Rapid Fire Panel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1333500" y="2141200"/>
            <a:ext cx="106553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Conflict of Interest</a:t>
            </a:r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759849"/>
              </p:ext>
            </p:extLst>
          </p:nvPr>
        </p:nvGraphicFramePr>
        <p:xfrm>
          <a:off x="2019300" y="2865966"/>
          <a:ext cx="8128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Option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Does your firm allow registrants to have Outside Business Activities?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348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0710" y="850900"/>
            <a:ext cx="9813734" cy="91749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Rapid Fire Panel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1333500" y="2141200"/>
            <a:ext cx="106553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CCO Liability</a:t>
            </a:r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059541"/>
              </p:ext>
            </p:extLst>
          </p:nvPr>
        </p:nvGraphicFramePr>
        <p:xfrm>
          <a:off x="2019300" y="2865966"/>
          <a:ext cx="81280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Option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CCO, do you find your job is getting harder or easier over the last 7-8 years?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  <a:p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99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1570</TotalTime>
  <Words>491</Words>
  <Application>Microsoft Office PowerPoint</Application>
  <PresentationFormat>Custom</PresentationFormat>
  <Paragraphs>169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Berlin</vt:lpstr>
      <vt:lpstr>Rapid Fire Panel</vt:lpstr>
      <vt:lpstr>Rapid Fire Panel</vt:lpstr>
      <vt:lpstr>Rapid Fire Panel Continued</vt:lpstr>
      <vt:lpstr>Rapid Fire Panel Continued</vt:lpstr>
      <vt:lpstr>Rapid Fire Panel Continued</vt:lpstr>
      <vt:lpstr>Rapid Fire Panel</vt:lpstr>
      <vt:lpstr>Rapid Fire Panel</vt:lpstr>
      <vt:lpstr>Rapid Fire Panel</vt:lpstr>
      <vt:lpstr>Rapid Fire Panel</vt:lpstr>
      <vt:lpstr>Rapid Fire Panel</vt:lpstr>
      <vt:lpstr>Rapid Fire Panel</vt:lpstr>
      <vt:lpstr>Rapid Fire Panel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Thoughts</dc:title>
  <dc:creator>RWOffice</dc:creator>
  <cp:lastModifiedBy>Joy Allen</cp:lastModifiedBy>
  <cp:revision>99</cp:revision>
  <dcterms:created xsi:type="dcterms:W3CDTF">2014-11-24T14:30:48Z</dcterms:created>
  <dcterms:modified xsi:type="dcterms:W3CDTF">2017-12-01T16:40:53Z</dcterms:modified>
</cp:coreProperties>
</file>